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81" r:id="rId7"/>
    <p:sldId id="278" r:id="rId8"/>
    <p:sldId id="276" r:id="rId9"/>
    <p:sldId id="260" r:id="rId10"/>
    <p:sldId id="291" r:id="rId11"/>
    <p:sldId id="292" r:id="rId12"/>
    <p:sldId id="273" r:id="rId13"/>
    <p:sldId id="275"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00"/>
    <a:srgbClr val="093C71"/>
    <a:srgbClr val="ECE5DD"/>
    <a:srgbClr val="F7ACB6"/>
    <a:srgbClr val="F8ACB6"/>
    <a:srgbClr val="AC00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065" autoAdjust="0"/>
  </p:normalViewPr>
  <p:slideViewPr>
    <p:cSldViewPr snapToGrid="0">
      <p:cViewPr varScale="1">
        <p:scale>
          <a:sx n="77" d="100"/>
          <a:sy n="77" d="100"/>
        </p:scale>
        <p:origin x="684" y="96"/>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2/23/2023</a:t>
            </a:fld>
            <a:endParaRPr lang="en-US" dirty="0"/>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dirty="0"/>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2/23/2023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dirty="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dirty="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dirty="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dirty="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dirty="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dirty="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dirty="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dirty="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dirty="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dirty="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dirty="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dirty="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dirty="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dirty="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dirty="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dirty="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dirty="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dirty="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dirty="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dirty="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dirty="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dirty="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dirty="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dirty="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dirty="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p:txBody>
          <a:bodyPr/>
          <a:lstStyle/>
          <a:p>
            <a:r>
              <a:rPr lang="en-US" sz="4000" dirty="0"/>
              <a:t>SELECTIONS</a:t>
            </a:r>
            <a:r>
              <a:rPr lang="en-US" dirty="0"/>
              <a:t> </a:t>
            </a:r>
            <a:endParaRPr lang="en-US" noProof="1"/>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725242" y="3361957"/>
            <a:ext cx="6249625" cy="1610345"/>
          </a:xfrm>
        </p:spPr>
        <p:txBody>
          <a:bodyPr/>
          <a:lstStyle/>
          <a:p>
            <a:pPr>
              <a:lnSpc>
                <a:spcPts val="5000"/>
              </a:lnSpc>
            </a:pPr>
            <a:r>
              <a:rPr lang="en-US" dirty="0"/>
              <a:t>7</a:t>
            </a:r>
            <a:r>
              <a:rPr lang="en-US" baseline="30000" dirty="0"/>
              <a:t>th</a:t>
            </a:r>
            <a:r>
              <a:rPr lang="en-US" dirty="0"/>
              <a:t> Grade Course</a:t>
            </a:r>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xmlns="" val="1"/>
              </a:ext>
            </a:extLst>
          </p:cNvPr>
          <p:cNvGrpSpPr/>
          <p:nvPr/>
        </p:nvGrpSpPr>
        <p:grpSpPr>
          <a:xfrm rot="517275">
            <a:off x="5906241" y="5006487"/>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xmlns="" val="1"/>
              </a:ext>
            </a:extLst>
          </p:cNvPr>
          <p:cNvGrpSpPr/>
          <p:nvPr/>
        </p:nvGrpSpPr>
        <p:grpSpPr>
          <a:xfrm rot="20964052">
            <a:off x="6223361" y="3699420"/>
            <a:ext cx="907367" cy="1719222"/>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3102259" y="1196814"/>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0835" y="1300386"/>
              <a:ext cx="1392651" cy="432677"/>
              <a:chOff x="5688118" y="650074"/>
              <a:chExt cx="1392651" cy="432677"/>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50338"/>
                <a:ext cx="1392273" cy="432413"/>
              </a:xfrm>
              <a:prstGeom prst="rect">
                <a:avLst/>
              </a:prstGeom>
              <a:noFill/>
            </p:spPr>
            <p:txBody>
              <a:bodyPr wrap="square" rtlCol="0">
                <a:spAutoFit/>
              </a:bodyPr>
              <a:lstStyle/>
              <a:p>
                <a:pPr algn="ctr"/>
                <a:r>
                  <a:rPr lang="en-US" sz="2800" b="1" dirty="0">
                    <a:ln w="28575">
                      <a:solidFill>
                        <a:schemeClr val="bg1"/>
                      </a:solidFill>
                    </a:ln>
                    <a:solidFill>
                      <a:schemeClr val="bg1"/>
                    </a:solidFill>
                    <a:latin typeface="+mj-lt"/>
                  </a:rPr>
                  <a:t>Launch</a:t>
                </a:r>
              </a:p>
            </p:txBody>
          </p:sp>
          <p:sp>
            <p:nvSpPr>
              <p:cNvPr id="193" name="TextBox 192">
                <a:extLst>
                  <a:ext uri="{FF2B5EF4-FFF2-40B4-BE49-F238E27FC236}">
                    <a16:creationId xmlns:a16="http://schemas.microsoft.com/office/drawing/2014/main" id="{5210FCC1-A696-41FE-B439-DA046C521321}"/>
                  </a:ext>
                </a:extLst>
              </p:cNvPr>
              <p:cNvSpPr txBox="1"/>
              <p:nvPr/>
            </p:nvSpPr>
            <p:spPr>
              <a:xfrm>
                <a:off x="5688118" y="650074"/>
                <a:ext cx="1392273" cy="432413"/>
              </a:xfrm>
              <a:prstGeom prst="rect">
                <a:avLst/>
              </a:prstGeom>
              <a:noFill/>
            </p:spPr>
            <p:txBody>
              <a:bodyPr wrap="square" rtlCol="0">
                <a:spAutoFit/>
              </a:bodyPr>
              <a:lstStyle/>
              <a:p>
                <a:pPr algn="ctr"/>
                <a:r>
                  <a:rPr lang="en-US" sz="2800" b="1" dirty="0">
                    <a:solidFill>
                      <a:schemeClr val="accent5"/>
                    </a:solidFill>
                    <a:latin typeface="+mj-lt"/>
                  </a:rPr>
                  <a:t>Launch</a:t>
                </a:r>
              </a:p>
            </p:txBody>
          </p:sp>
        </p:grpSp>
      </p:gr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Other Elective Course Descriptions </a:t>
            </a:r>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r>
              <a:rPr lang="en-US" dirty="0"/>
              <a:t>Debate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584312" y="1571232"/>
            <a:ext cx="2521745" cy="2122100"/>
          </a:xfrm>
        </p:spPr>
        <p:txBody>
          <a:bodyPr/>
          <a:lstStyle/>
          <a:p>
            <a:pPr marL="0" indent="0">
              <a:buNone/>
            </a:pPr>
            <a:r>
              <a:rPr lang="en-US" dirty="0"/>
              <a:t>Students will look at controversial issues when they arise in aspects of personal, social, public and professional life in modern society. Debate and argumentation are widely used to make decisions and reduce conflict.</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9962355" y="4964386"/>
            <a:ext cx="1723828" cy="1328195"/>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10</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4913720" y="1194315"/>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Business Marketing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462798" y="111747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STEM 	</a:t>
            </a:r>
          </a:p>
        </p:txBody>
      </p:sp>
      <p:sp>
        <p:nvSpPr>
          <p:cNvPr id="11" name="Rectangle 10"/>
          <p:cNvSpPr/>
          <p:nvPr/>
        </p:nvSpPr>
        <p:spPr>
          <a:xfrm>
            <a:off x="9168265" y="1431953"/>
            <a:ext cx="2794357" cy="4524315"/>
          </a:xfrm>
          <a:prstGeom prst="rect">
            <a:avLst/>
          </a:prstGeom>
        </p:spPr>
        <p:txBody>
          <a:bodyPr wrap="square">
            <a:spAutoFit/>
          </a:bodyPr>
          <a:lstStyle/>
          <a:p>
            <a:r>
              <a:rPr lang="en-US" dirty="0"/>
              <a:t>Students will learn about science, technology, engineering, and mathematics.</a:t>
            </a:r>
          </a:p>
          <a:p>
            <a:endParaRPr lang="en-US" dirty="0"/>
          </a:p>
          <a:p>
            <a:endParaRPr lang="en-US" dirty="0"/>
          </a:p>
          <a:p>
            <a:r>
              <a:rPr lang="en-US" b="1" dirty="0"/>
              <a:t>Honor STEM</a:t>
            </a:r>
          </a:p>
          <a:p>
            <a:endParaRPr lang="en-US" dirty="0"/>
          </a:p>
          <a:p>
            <a:r>
              <a:rPr lang="en-US" dirty="0"/>
              <a:t>Forensic Science and Engineering. Working on Computers. </a:t>
            </a:r>
          </a:p>
          <a:p>
            <a:endParaRPr lang="en-US" dirty="0"/>
          </a:p>
          <a:p>
            <a:endParaRPr lang="en-US" dirty="0"/>
          </a:p>
          <a:p>
            <a:endParaRPr lang="en-US" dirty="0"/>
          </a:p>
          <a:p>
            <a:endParaRPr lang="en-US" dirty="0"/>
          </a:p>
          <a:p>
            <a:endParaRPr lang="en-US" dirty="0"/>
          </a:p>
        </p:txBody>
      </p:sp>
      <p:sp>
        <p:nvSpPr>
          <p:cNvPr id="15" name="Rectangle 14"/>
          <p:cNvSpPr/>
          <p:nvPr/>
        </p:nvSpPr>
        <p:spPr>
          <a:xfrm>
            <a:off x="4510878" y="1462731"/>
            <a:ext cx="2849724" cy="1169551"/>
          </a:xfrm>
          <a:prstGeom prst="rect">
            <a:avLst/>
          </a:prstGeom>
        </p:spPr>
        <p:txBody>
          <a:bodyPr wrap="square">
            <a:spAutoFit/>
          </a:bodyPr>
          <a:lstStyle/>
          <a:p>
            <a:pPr marL="228600" marR="0" algn="just">
              <a:spcBef>
                <a:spcPts val="0"/>
              </a:spcBef>
              <a:spcAft>
                <a:spcPts val="0"/>
              </a:spcAft>
            </a:pPr>
            <a:r>
              <a:rPr lang="en-US" dirty="0">
                <a:latin typeface="Georgia" panose="02040502050405020303" pitchFamily="18" charset="0"/>
                <a:ea typeface="Calibri" panose="020F0502020204030204" pitchFamily="34" charset="0"/>
              </a:rPr>
              <a:t>Students will learn the principles of business, marketing, and finance.  </a:t>
            </a:r>
          </a:p>
          <a:p>
            <a:pPr marL="228600" marR="0" algn="just">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3165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35903" y="160772"/>
            <a:ext cx="11703600" cy="6415904"/>
          </a:xfrm>
        </p:spPr>
      </p:pic>
      <p:sp>
        <p:nvSpPr>
          <p:cNvPr id="5" name="Text Placeholder 4">
            <a:extLst>
              <a:ext uri="{FF2B5EF4-FFF2-40B4-BE49-F238E27FC236}">
                <a16:creationId xmlns:a16="http://schemas.microsoft.com/office/drawing/2014/main" id="{136F567F-B255-41F7-B5B6-1BEB6722D476}"/>
              </a:ext>
            </a:extLst>
          </p:cNvPr>
          <p:cNvSpPr>
            <a:spLocks noGrp="1"/>
          </p:cNvSpPr>
          <p:nvPr>
            <p:ph type="subTitle" idx="1"/>
          </p:nvPr>
        </p:nvSpPr>
        <p:spPr>
          <a:xfrm>
            <a:off x="134694" y="3706449"/>
            <a:ext cx="5589691" cy="2016778"/>
          </a:xfrm>
        </p:spPr>
        <p:txBody>
          <a:bodyPr/>
          <a:lstStyle/>
          <a:p>
            <a:r>
              <a:rPr lang="en-US" noProof="1"/>
              <a:t>If you have any questions, please email </a:t>
            </a:r>
          </a:p>
          <a:p>
            <a:r>
              <a:rPr lang="en-US" noProof="1"/>
              <a:t> Mrs. Majors at cmajors@mpisd.net</a:t>
            </a:r>
          </a:p>
          <a:p>
            <a:r>
              <a:rPr lang="en-US" noProof="1"/>
              <a:t>903-575-2110  </a:t>
            </a:r>
          </a:p>
          <a:p>
            <a:r>
              <a:rPr lang="en-US" noProof="1"/>
              <a:t>Mt. Pleasant Junior High</a:t>
            </a:r>
          </a:p>
        </p:txBody>
      </p:sp>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898733" y="2289874"/>
            <a:ext cx="3717377" cy="1543717"/>
          </a:xfrm>
        </p:spPr>
        <p:txBody>
          <a:bodyPr/>
          <a:lstStyle/>
          <a:p>
            <a:pPr>
              <a:lnSpc>
                <a:spcPts val="5500"/>
              </a:lnSpc>
            </a:pPr>
            <a:r>
              <a:rPr lang="en-US" dirty="0"/>
              <a:t>Thank You</a:t>
            </a:r>
          </a:p>
        </p:txBody>
      </p:sp>
      <p:grpSp>
        <p:nvGrpSpPr>
          <p:cNvPr id="67" name="Group 66">
            <a:extLst>
              <a:ext uri="{FF2B5EF4-FFF2-40B4-BE49-F238E27FC236}">
                <a16:creationId xmlns:a16="http://schemas.microsoft.com/office/drawing/2014/main" id="{D70B51DB-358C-4856-9A42-84377D97BE5C}"/>
              </a:ext>
              <a:ext uri="{C183D7F6-B498-43B3-948B-1728B52AA6E4}">
                <adec:decorative xmlns:adec="http://schemas.microsoft.com/office/drawing/2017/decorative" xmlns="" val="1"/>
              </a:ext>
            </a:extLst>
          </p:cNvPr>
          <p:cNvGrpSpPr>
            <a:grpSpLocks noChangeAspect="1"/>
          </p:cNvGrpSpPr>
          <p:nvPr/>
        </p:nvGrpSpPr>
        <p:grpSpPr>
          <a:xfrm rot="684357">
            <a:off x="6514927" y="3521320"/>
            <a:ext cx="1219200" cy="914400"/>
            <a:chOff x="3403719" y="943599"/>
            <a:chExt cx="1219200" cy="914400"/>
          </a:xfrm>
        </p:grpSpPr>
        <p:sp>
          <p:nvSpPr>
            <p:cNvPr id="68" name="Freeform: Shape 67">
              <a:extLst>
                <a:ext uri="{FF2B5EF4-FFF2-40B4-BE49-F238E27FC236}">
                  <a16:creationId xmlns:a16="http://schemas.microsoft.com/office/drawing/2014/main"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89" name="Group 88">
            <a:extLst>
              <a:ext uri="{FF2B5EF4-FFF2-40B4-BE49-F238E27FC236}">
                <a16:creationId xmlns:a16="http://schemas.microsoft.com/office/drawing/2014/main" id="{8D54F73F-DF48-4CD2-A825-C5783FE4B304}"/>
              </a:ext>
              <a:ext uri="{C183D7F6-B498-43B3-948B-1728B52AA6E4}">
                <adec:decorative xmlns:adec="http://schemas.microsoft.com/office/drawing/2017/decorative" xmlns="" val="1"/>
              </a:ext>
            </a:extLst>
          </p:cNvPr>
          <p:cNvGrpSpPr>
            <a:grpSpLocks noChangeAspect="1"/>
          </p:cNvGrpSpPr>
          <p:nvPr/>
        </p:nvGrpSpPr>
        <p:grpSpPr>
          <a:xfrm rot="20954291">
            <a:off x="1919957" y="1014095"/>
            <a:ext cx="1424651" cy="1097682"/>
            <a:chOff x="967966" y="847100"/>
            <a:chExt cx="1424651" cy="1097682"/>
          </a:xfrm>
        </p:grpSpPr>
        <p:sp>
          <p:nvSpPr>
            <p:cNvPr id="90" name="Freeform: Shape 89">
              <a:extLst>
                <a:ext uri="{FF2B5EF4-FFF2-40B4-BE49-F238E27FC236}">
                  <a16:creationId xmlns:a16="http://schemas.microsoft.com/office/drawing/2014/main" id="{55A48841-6B5F-4FBC-AADA-69E6134B487C}"/>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8CF147B-90F3-4C43-8203-323FBE31B5AC}"/>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9BBBD49-1D8C-4F18-9104-2D2C1837983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712BB90-2A49-4B89-8ED4-84987AA476DD}"/>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94" name="Group 93">
              <a:extLst>
                <a:ext uri="{FF2B5EF4-FFF2-40B4-BE49-F238E27FC236}">
                  <a16:creationId xmlns:a16="http://schemas.microsoft.com/office/drawing/2014/main" id="{9A33FBC2-D9E8-4019-B2F5-42B5765FF389}"/>
                </a:ext>
              </a:extLst>
            </p:cNvPr>
            <p:cNvGrpSpPr/>
            <p:nvPr/>
          </p:nvGrpSpPr>
          <p:grpSpPr>
            <a:xfrm>
              <a:off x="1278190" y="977491"/>
              <a:ext cx="822094" cy="695977"/>
              <a:chOff x="1278190" y="977491"/>
              <a:chExt cx="822094" cy="695977"/>
            </a:xfrm>
          </p:grpSpPr>
          <p:sp>
            <p:nvSpPr>
              <p:cNvPr id="105" name="Freeform: Shape 104">
                <a:extLst>
                  <a:ext uri="{FF2B5EF4-FFF2-40B4-BE49-F238E27FC236}">
                    <a16:creationId xmlns:a16="http://schemas.microsoft.com/office/drawing/2014/main" id="{3C11EC5B-EE6D-475D-B8EE-66032F70DDDC}"/>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93621B9C-B5DB-461D-A4FC-6340AECE9B5F}"/>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4CBA0125-F2D1-4665-855B-9CFE56AE9E39}"/>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272FB8E-D1DB-436C-9D81-531526410DE8}"/>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DC4D2545-F6C6-452E-8AEB-5FE79C3F12E7}"/>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95" name="Freeform: Shape 94">
              <a:extLst>
                <a:ext uri="{FF2B5EF4-FFF2-40B4-BE49-F238E27FC236}">
                  <a16:creationId xmlns:a16="http://schemas.microsoft.com/office/drawing/2014/main" id="{6CEE48C6-0E16-4A97-88A0-5C4BE8E7A00E}"/>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B8FEFC74-78B2-4A08-A791-CA1B9E78BC9D}"/>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FD79B303-7123-442C-9C30-114081F0FA3F}"/>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C93990F-CEFD-4DC8-B1B3-9026D76EF62E}"/>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98B679A9-99C9-4E80-80D2-B13E5386BF62}"/>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C33CADF4-22C6-45E8-94A0-D868A498C86C}"/>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0045D1B2-49AB-463A-B6D5-4F9D1EF0AB26}"/>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E27D2C8-C0ED-49C5-AF2E-13880C80B1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3AF2D72-229B-4202-88F1-4CE0C7D99A8F}"/>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EADAF69D-B97C-47BF-86AF-A84B6E37495F}"/>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xmlns="" val="1"/>
              </a:ext>
            </a:extLst>
          </p:cNvPr>
          <p:cNvGrpSpPr>
            <a:grpSpLocks noChangeAspect="1"/>
          </p:cNvGrpSpPr>
          <p:nvPr/>
        </p:nvGrpSpPr>
        <p:grpSpPr>
          <a:xfrm rot="846514">
            <a:off x="3520922" y="4754032"/>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53" name="Group 152">
            <a:extLst>
              <a:ext uri="{FF2B5EF4-FFF2-40B4-BE49-F238E27FC236}">
                <a16:creationId xmlns:a16="http://schemas.microsoft.com/office/drawing/2014/main" id="{6B41C343-4094-4991-874E-03046ADDD7CE}"/>
              </a:ext>
              <a:ext uri="{C183D7F6-B498-43B3-948B-1728B52AA6E4}">
                <adec:decorative xmlns:adec="http://schemas.microsoft.com/office/drawing/2017/decorative" xmlns="" val="1"/>
              </a:ext>
            </a:extLst>
          </p:cNvPr>
          <p:cNvGrpSpPr>
            <a:grpSpLocks noChangeAspect="1"/>
          </p:cNvGrpSpPr>
          <p:nvPr/>
        </p:nvGrpSpPr>
        <p:grpSpPr>
          <a:xfrm rot="1005845">
            <a:off x="10195969" y="4802159"/>
            <a:ext cx="1162050" cy="1162050"/>
            <a:chOff x="1101743" y="2856619"/>
            <a:chExt cx="1162050" cy="1162050"/>
          </a:xfrm>
        </p:grpSpPr>
        <p:sp>
          <p:nvSpPr>
            <p:cNvPr id="154" name="Freeform: Shape 153">
              <a:extLst>
                <a:ext uri="{FF2B5EF4-FFF2-40B4-BE49-F238E27FC236}">
                  <a16:creationId xmlns:a16="http://schemas.microsoft.com/office/drawing/2014/main" id="{70A42CF3-3F63-4D13-9447-4B710B20A146}"/>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88B26031-C132-4795-8F7D-6240D264171F}"/>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43EA030-9E76-4A91-811A-21C0DD9E1BC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9EA3AA1-B2AB-411A-8ED2-76FE567FCAE3}"/>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F5269CE-3E55-41B7-8317-A21A9DE6FD84}"/>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A51676F0-2813-40F3-86EE-C93324F2C7F4}"/>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DE5A8561-64C9-4C4D-A20A-69F956119D72}"/>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CD8AB51-582C-492B-9566-1EA6AF7D45A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D9600527-0A83-472B-B3F6-E4738919451C}"/>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83B54715-6D84-4841-A0EF-8F363B59F67B}"/>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21CA4CEE-D3A3-472D-AA4C-BA020A2E2298}"/>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9FEA5D45-2F81-4B54-99C8-EA45DC635FB1}"/>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956FDAE-9597-4387-AB48-6B5BDE93776A}"/>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6ED6BB71-D7F7-49AD-8CE7-CD4B96E829A4}"/>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D8DE04F-E44D-4E05-9F81-1C0AB139C74B}"/>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D837D624-67E2-4D8F-AE69-780F4FF8BD4B}"/>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3C48704-C56B-4FC0-9DB7-008E6940542D}"/>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DCEE72DD-B3FE-46DC-83D4-498AC49B121F}"/>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B5AD00B-02CD-4821-B11A-094163CDDE19}"/>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3B1663B-F059-457B-98CB-9CF36AE8509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91B3519B-06C1-4305-BEC8-E9A9045862E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1F0D855C-2F36-42EB-9384-9EE53F129EA1}"/>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FAF0D39D-0C52-44FE-B51C-3CA6199D2E6F}"/>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903F5AA-7212-44E1-B294-C785540D03A7}"/>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AF2F80A-9DA6-4C97-91E1-E2F7B9872C86}"/>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257F608-8C7D-4A86-820F-E1539553ABC2}"/>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3FF5CAF-7C6E-4FC5-A602-49280758CECE}"/>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97B228F0-7EEF-43F9-BE35-170A1564D036}"/>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08F3DEF1-2B4A-4861-AFAD-A7203D37A90F}"/>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0B9DC073-4644-47F3-BB9C-649C2595B28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48569510-7FC6-41C7-A098-D024799BF29F}"/>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63B38EA-43E8-4142-AC4E-0D966F2303DB}"/>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5980B57-882B-404E-9218-3D5F1A7598EB}"/>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13F58FBE-AEDC-49CA-80CB-2A67293C33A0}"/>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BF20B3D-11D9-44DC-95B4-D671F312888E}"/>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189" name="Group 188">
            <a:extLst>
              <a:ext uri="{FF2B5EF4-FFF2-40B4-BE49-F238E27FC236}">
                <a16:creationId xmlns:a16="http://schemas.microsoft.com/office/drawing/2014/main" id="{1ED8EB34-A168-42BB-8B47-08A4A7EA8A84}"/>
              </a:ext>
              <a:ext uri="{C183D7F6-B498-43B3-948B-1728B52AA6E4}">
                <adec:decorative xmlns:adec="http://schemas.microsoft.com/office/drawing/2017/decorative" xmlns="" val="1"/>
              </a:ext>
            </a:extLst>
          </p:cNvPr>
          <p:cNvGrpSpPr>
            <a:grpSpLocks noChangeAspect="1"/>
          </p:cNvGrpSpPr>
          <p:nvPr/>
        </p:nvGrpSpPr>
        <p:grpSpPr>
          <a:xfrm rot="21269381">
            <a:off x="5068202" y="4118357"/>
            <a:ext cx="907367" cy="1727940"/>
            <a:chOff x="3358194" y="2566522"/>
            <a:chExt cx="907367" cy="1727940"/>
          </a:xfrm>
        </p:grpSpPr>
        <p:sp>
          <p:nvSpPr>
            <p:cNvPr id="190" name="Freeform: Shape 189">
              <a:extLst>
                <a:ext uri="{FF2B5EF4-FFF2-40B4-BE49-F238E27FC236}">
                  <a16:creationId xmlns:a16="http://schemas.microsoft.com/office/drawing/2014/main" id="{47BD90BB-3456-4C12-ABF2-334B656C06D0}"/>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flat">
              <a:solidFill>
                <a:schemeClr val="accent1"/>
              </a:solid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0B928406-59E2-4123-AC45-3DE980DCF85C}"/>
                </a:ext>
              </a:extLst>
            </p:cNvPr>
            <p:cNvSpPr/>
            <p:nvPr/>
          </p:nvSpPr>
          <p:spPr>
            <a:xfrm>
              <a:off x="3416831" y="2566522"/>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0615ACB2-3298-4970-87BC-3236671DC0B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05B162A-8827-474B-BFBB-9753A764A78B}"/>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F33DD0-DD53-473C-B821-2563D3C9B35D}"/>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E733B20-CB26-4D21-BD6E-4C022A7129D9}"/>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2A1C4D4-5269-4944-A196-392799DC4F16}"/>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8CEBDE6-06DA-4F50-8C62-1B7CF17233E8}"/>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8A73E64-ECDA-4DE2-B9B6-BA1BCB93A822}"/>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BD21F412-7287-489E-ACE6-C6EC1CF7F0C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200" name="Group 199">
              <a:extLst>
                <a:ext uri="{FF2B5EF4-FFF2-40B4-BE49-F238E27FC236}">
                  <a16:creationId xmlns:a16="http://schemas.microsoft.com/office/drawing/2014/main" id="{00AA9BD7-E9D2-41E6-8EE4-5B0716154BAF}"/>
                </a:ext>
              </a:extLst>
            </p:cNvPr>
            <p:cNvGrpSpPr/>
            <p:nvPr/>
          </p:nvGrpSpPr>
          <p:grpSpPr>
            <a:xfrm>
              <a:off x="3817847" y="3307104"/>
              <a:ext cx="119391" cy="667051"/>
              <a:chOff x="3817847" y="3307104"/>
              <a:chExt cx="119391" cy="667051"/>
            </a:xfrm>
          </p:grpSpPr>
          <p:sp>
            <p:nvSpPr>
              <p:cNvPr id="205" name="Freeform: Shape 204">
                <a:extLst>
                  <a:ext uri="{FF2B5EF4-FFF2-40B4-BE49-F238E27FC236}">
                    <a16:creationId xmlns:a16="http://schemas.microsoft.com/office/drawing/2014/main" id="{1BDE822A-1F03-423C-BCB1-983D2DF37255}"/>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0A5A9827-62BB-465A-B780-8380BED8B2A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086125E7-C9A2-462B-86F9-E0DE7C4E8A8F}"/>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4B8E0733-2EA4-4E40-B4AA-46F0615D1897}"/>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F70616A-072C-4083-AE73-38DC408E84F1}"/>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C96D7A3-0025-4868-9A9B-C1C0B2B5192A}"/>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17BF990-02EF-4636-BE84-6E972737273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3A5D88F7-AB77-4365-9274-ECA4439C3993}"/>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201" name="Freeform: Shape 200">
              <a:extLst>
                <a:ext uri="{FF2B5EF4-FFF2-40B4-BE49-F238E27FC236}">
                  <a16:creationId xmlns:a16="http://schemas.microsoft.com/office/drawing/2014/main" id="{AEB9CA5F-8FF8-423C-83E0-D18C3F54CA2C}"/>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B1B152E-C74C-4EB6-ACAD-C140B84647F5}"/>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36C52902-4F1D-4EBA-AA34-444254298DB3}"/>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3462366D-F91A-4C05-A2A6-3FF2DEB9E756}"/>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242" name="Group 241">
            <a:extLst>
              <a:ext uri="{FF2B5EF4-FFF2-40B4-BE49-F238E27FC236}">
                <a16:creationId xmlns:a16="http://schemas.microsoft.com/office/drawing/2014/main" id="{06ED3F4A-E5F5-4F47-B838-B7016B554F2D}"/>
              </a:ext>
              <a:ext uri="{C183D7F6-B498-43B3-948B-1728B52AA6E4}">
                <adec:decorative xmlns:adec="http://schemas.microsoft.com/office/drawing/2017/decorative" xmlns="" val="1"/>
              </a:ext>
            </a:extLst>
          </p:cNvPr>
          <p:cNvGrpSpPr>
            <a:grpSpLocks noChangeAspect="1"/>
          </p:cNvGrpSpPr>
          <p:nvPr/>
        </p:nvGrpSpPr>
        <p:grpSpPr>
          <a:xfrm rot="760211">
            <a:off x="7623014" y="2511186"/>
            <a:ext cx="1012825" cy="1012825"/>
            <a:chOff x="7950627" y="2930800"/>
            <a:chExt cx="1012825" cy="1012825"/>
          </a:xfrm>
        </p:grpSpPr>
        <p:sp>
          <p:nvSpPr>
            <p:cNvPr id="243" name="Freeform: Shape 242">
              <a:extLst>
                <a:ext uri="{FF2B5EF4-FFF2-40B4-BE49-F238E27FC236}">
                  <a16:creationId xmlns:a16="http://schemas.microsoft.com/office/drawing/2014/main" id="{D175E848-6B07-40B0-B4AA-5C42E49006B2}"/>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9FA72A13-2B7A-46B0-BC4A-C74D45CB4D77}"/>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6729E0F8-14D8-4A92-B21E-5D60A762103E}"/>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F1E35C3A-7BBF-429B-949F-4F1F6C79D86F}"/>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79777434-AA67-404A-998B-60F515A23136}"/>
              </a:ext>
              <a:ext uri="{C183D7F6-B498-43B3-948B-1728B52AA6E4}">
                <adec:decorative xmlns:adec="http://schemas.microsoft.com/office/drawing/2017/decorative" xmlns="" val="1"/>
              </a:ext>
            </a:extLst>
          </p:cNvPr>
          <p:cNvGrpSpPr/>
          <p:nvPr/>
        </p:nvGrpSpPr>
        <p:grpSpPr>
          <a:xfrm rot="20895564">
            <a:off x="4080982" y="1874306"/>
            <a:ext cx="1454890" cy="1386228"/>
            <a:chOff x="-68843" y="1795825"/>
            <a:chExt cx="1600379" cy="1524851"/>
          </a:xfrm>
        </p:grpSpPr>
        <p:sp>
          <p:nvSpPr>
            <p:cNvPr id="18" name="Freeform: Shape 17">
              <a:extLst>
                <a:ext uri="{FF2B5EF4-FFF2-40B4-BE49-F238E27FC236}">
                  <a16:creationId xmlns:a16="http://schemas.microsoft.com/office/drawing/2014/main" id="{C5F3472A-4F4D-492E-B37D-106425C2383C}"/>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19" name="Freeform: Shape 18">
              <a:extLst>
                <a:ext uri="{FF2B5EF4-FFF2-40B4-BE49-F238E27FC236}">
                  <a16:creationId xmlns:a16="http://schemas.microsoft.com/office/drawing/2014/main" id="{110F97A4-6F61-4396-8B2E-8B8353630E6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20" name="Freeform: Shape 19">
              <a:extLst>
                <a:ext uri="{FF2B5EF4-FFF2-40B4-BE49-F238E27FC236}">
                  <a16:creationId xmlns:a16="http://schemas.microsoft.com/office/drawing/2014/main" id="{10331DD1-4195-4048-A873-1DA3E5DFA3D1}"/>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21" name="Freeform: Shape 20">
              <a:extLst>
                <a:ext uri="{FF2B5EF4-FFF2-40B4-BE49-F238E27FC236}">
                  <a16:creationId xmlns:a16="http://schemas.microsoft.com/office/drawing/2014/main" id="{6463E395-4DCA-42EE-ADAE-7E7EA168A2A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2" name="Freeform: Shape 21">
              <a:extLst>
                <a:ext uri="{FF2B5EF4-FFF2-40B4-BE49-F238E27FC236}">
                  <a16:creationId xmlns:a16="http://schemas.microsoft.com/office/drawing/2014/main" id="{E92FF6E6-6B00-47F7-A788-0A11D00C180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696448AF-349F-444F-8AAC-733E616EA3CA}"/>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24" name="Freeform: Shape 23">
              <a:extLst>
                <a:ext uri="{FF2B5EF4-FFF2-40B4-BE49-F238E27FC236}">
                  <a16:creationId xmlns:a16="http://schemas.microsoft.com/office/drawing/2014/main" id="{A89ADBAB-85BE-4C3B-8152-94FA4404DED0}"/>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25" name="Freeform: Shape 24">
              <a:extLst>
                <a:ext uri="{FF2B5EF4-FFF2-40B4-BE49-F238E27FC236}">
                  <a16:creationId xmlns:a16="http://schemas.microsoft.com/office/drawing/2014/main" id="{8EF8B5C0-6389-41B8-B019-3C55B9D9EB7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28" name="TextBox 27">
              <a:extLst>
                <a:ext uri="{FF2B5EF4-FFF2-40B4-BE49-F238E27FC236}">
                  <a16:creationId xmlns:a16="http://schemas.microsoft.com/office/drawing/2014/main" id="{CE8E7D9B-D287-4DD6-A614-54C322A3DC96}"/>
                </a:ext>
              </a:extLst>
            </p:cNvPr>
            <p:cNvSpPr txBox="1"/>
            <p:nvPr/>
          </p:nvSpPr>
          <p:spPr>
            <a:xfrm>
              <a:off x="134201" y="1914477"/>
              <a:ext cx="1194291" cy="369332"/>
            </a:xfrm>
            <a:prstGeom prst="rect">
              <a:avLst/>
            </a:prstGeom>
            <a:noFill/>
          </p:spPr>
          <p:txBody>
            <a:bodyPr wrap="square" rtlCol="0">
              <a:spAutoFit/>
            </a:bodyPr>
            <a:lstStyle/>
            <a:p>
              <a:pPr algn="ctr"/>
              <a:r>
                <a:rPr lang="en-US" sz="1600" b="1" dirty="0">
                  <a:solidFill>
                    <a:schemeClr val="bg1"/>
                  </a:solidFill>
                </a:rPr>
                <a:t>BOFFIN</a:t>
              </a:r>
            </a:p>
          </p:txBody>
        </p:sp>
      </p:grpSp>
      <p:grpSp>
        <p:nvGrpSpPr>
          <p:cNvPr id="64" name="Group 63">
            <a:extLst>
              <a:ext uri="{FF2B5EF4-FFF2-40B4-BE49-F238E27FC236}">
                <a16:creationId xmlns:a16="http://schemas.microsoft.com/office/drawing/2014/main" id="{3DD0372C-3372-4F65-8360-225E93E290FF}"/>
              </a:ext>
              <a:ext uri="{C183D7F6-B498-43B3-948B-1728B52AA6E4}">
                <adec:decorative xmlns:adec="http://schemas.microsoft.com/office/drawing/2017/decorative" xmlns="" val="1"/>
              </a:ext>
            </a:extLst>
          </p:cNvPr>
          <p:cNvGrpSpPr/>
          <p:nvPr/>
        </p:nvGrpSpPr>
        <p:grpSpPr>
          <a:xfrm>
            <a:off x="5439830" y="681154"/>
            <a:ext cx="1789339" cy="1467258"/>
            <a:chOff x="5439830" y="681154"/>
            <a:chExt cx="1789339" cy="1467258"/>
          </a:xfrm>
        </p:grpSpPr>
        <p:sp>
          <p:nvSpPr>
            <p:cNvPr id="214" name="Freeform: Shape 213">
              <a:extLst>
                <a:ext uri="{FF2B5EF4-FFF2-40B4-BE49-F238E27FC236}">
                  <a16:creationId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F53DD90A-F2F0-4A89-9B71-33B2CD6BC5D1}"/>
                </a:ext>
              </a:extLst>
            </p:cNvPr>
            <p:cNvGrpSpPr/>
            <p:nvPr/>
          </p:nvGrpSpPr>
          <p:grpSpPr>
            <a:xfrm>
              <a:off x="5640835" y="1300386"/>
              <a:ext cx="1392651" cy="400374"/>
              <a:chOff x="5688118" y="650074"/>
              <a:chExt cx="1392651" cy="400374"/>
            </a:xfrm>
          </p:grpSpPr>
          <p:sp>
            <p:nvSpPr>
              <p:cNvPr id="320" name="TextBox 319">
                <a:extLst>
                  <a:ext uri="{FF2B5EF4-FFF2-40B4-BE49-F238E27FC236}">
                    <a16:creationId xmlns:a16="http://schemas.microsoft.com/office/drawing/2014/main" id="{0BD37903-90D7-46F0-910B-B15A9348125B}"/>
                  </a:ext>
                </a:extLst>
              </p:cNvPr>
              <p:cNvSpPr txBox="1"/>
              <p:nvPr/>
            </p:nvSpPr>
            <p:spPr>
              <a:xfrm>
                <a:off x="5688496" y="650338"/>
                <a:ext cx="1392273" cy="400110"/>
              </a:xfrm>
              <a:prstGeom prst="rect">
                <a:avLst/>
              </a:prstGeom>
              <a:noFill/>
            </p:spPr>
            <p:txBody>
              <a:bodyPr wrap="square" rtlCol="0">
                <a:spAutoFit/>
              </a:bodyPr>
              <a:lstStyle/>
              <a:p>
                <a:pPr algn="ctr"/>
                <a:r>
                  <a:rPr lang="en-US" sz="2000" b="1" dirty="0">
                    <a:ln w="28575">
                      <a:solidFill>
                        <a:schemeClr val="bg1"/>
                      </a:solidFill>
                    </a:ln>
                    <a:solidFill>
                      <a:schemeClr val="bg1"/>
                    </a:solidFill>
                    <a:latin typeface="+mj-lt"/>
                  </a:rPr>
                  <a:t>Launch</a:t>
                </a:r>
              </a:p>
            </p:txBody>
          </p:sp>
          <p:sp>
            <p:nvSpPr>
              <p:cNvPr id="30" name="TextBox 29">
                <a:extLst>
                  <a:ext uri="{FF2B5EF4-FFF2-40B4-BE49-F238E27FC236}">
                    <a16:creationId xmlns:a16="http://schemas.microsoft.com/office/drawing/2014/main" id="{0CB760F0-8054-4F12-8507-4B6238856450}"/>
                  </a:ext>
                </a:extLst>
              </p:cNvPr>
              <p:cNvSpPr txBox="1"/>
              <p:nvPr/>
            </p:nvSpPr>
            <p:spPr>
              <a:xfrm>
                <a:off x="5688118" y="650074"/>
                <a:ext cx="1392273" cy="400110"/>
              </a:xfrm>
              <a:prstGeom prst="rect">
                <a:avLst/>
              </a:prstGeom>
              <a:noFill/>
            </p:spPr>
            <p:txBody>
              <a:bodyPr wrap="square" rtlCol="0">
                <a:spAutoFit/>
              </a:bodyPr>
              <a:lstStyle/>
              <a:p>
                <a:pPr algn="ctr"/>
                <a:r>
                  <a:rPr lang="en-US" sz="2000" b="1" dirty="0">
                    <a:solidFill>
                      <a:schemeClr val="accent5"/>
                    </a:solidFill>
                    <a:latin typeface="+mj-lt"/>
                  </a:rPr>
                  <a:t>Launch</a:t>
                </a:r>
              </a:p>
            </p:txBody>
          </p:sp>
        </p:gr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xmlns=""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56" name="Group 355">
            <a:extLst>
              <a:ext uri="{FF2B5EF4-FFF2-40B4-BE49-F238E27FC236}">
                <a16:creationId xmlns:a16="http://schemas.microsoft.com/office/drawing/2014/main" id="{9D61E6F7-3F7A-4B19-9784-5B0C6531683B}"/>
              </a:ext>
              <a:ext uri="{C183D7F6-B498-43B3-948B-1728B52AA6E4}">
                <adec:decorative xmlns:adec="http://schemas.microsoft.com/office/drawing/2017/decorative" xmlns="" val="1"/>
              </a:ext>
            </a:extLst>
          </p:cNvPr>
          <p:cNvGrpSpPr>
            <a:grpSpLocks noChangeAspect="1"/>
          </p:cNvGrpSpPr>
          <p:nvPr/>
        </p:nvGrpSpPr>
        <p:grpSpPr>
          <a:xfrm rot="20770368">
            <a:off x="7165694" y="5049109"/>
            <a:ext cx="1422447" cy="962244"/>
            <a:chOff x="228294" y="3266533"/>
            <a:chExt cx="971550" cy="657225"/>
          </a:xfrm>
        </p:grpSpPr>
        <p:sp>
          <p:nvSpPr>
            <p:cNvPr id="328" name="Freeform: Shape 327">
              <a:extLst>
                <a:ext uri="{FF2B5EF4-FFF2-40B4-BE49-F238E27FC236}">
                  <a16:creationId xmlns:a16="http://schemas.microsoft.com/office/drawing/2014/main"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363" name="Group 362">
            <a:extLst>
              <a:ext uri="{FF2B5EF4-FFF2-40B4-BE49-F238E27FC236}">
                <a16:creationId xmlns:a16="http://schemas.microsoft.com/office/drawing/2014/main" id="{82CE91A9-4A48-43D4-B6C0-3F0E1E6E046B}"/>
              </a:ext>
              <a:ext uri="{C183D7F6-B498-43B3-948B-1728B52AA6E4}">
                <adec:decorative xmlns:adec="http://schemas.microsoft.com/office/drawing/2017/decorative" xmlns="" val="1"/>
              </a:ext>
            </a:extLst>
          </p:cNvPr>
          <p:cNvGrpSpPr/>
          <p:nvPr/>
        </p:nvGrpSpPr>
        <p:grpSpPr>
          <a:xfrm>
            <a:off x="8928483" y="3214646"/>
            <a:ext cx="1386076" cy="1386076"/>
            <a:chOff x="8928483" y="3214646"/>
            <a:chExt cx="1386076" cy="1386076"/>
          </a:xfrm>
        </p:grpSpPr>
        <p:grpSp>
          <p:nvGrpSpPr>
            <p:cNvPr id="110" name="Group 109" descr="High School Sticker Be Awesome" title="High School Sticker Be Awesome">
              <a:extLst>
                <a:ext uri="{FF2B5EF4-FFF2-40B4-BE49-F238E27FC236}">
                  <a16:creationId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372" name="Group 371">
            <a:extLst>
              <a:ext uri="{FF2B5EF4-FFF2-40B4-BE49-F238E27FC236}">
                <a16:creationId xmlns:a16="http://schemas.microsoft.com/office/drawing/2014/main" id="{E6AD3D48-6610-41B1-9A00-5D29F49542CF}"/>
              </a:ext>
              <a:ext uri="{C183D7F6-B498-43B3-948B-1728B52AA6E4}">
                <adec:decorative xmlns:adec="http://schemas.microsoft.com/office/drawing/2017/decorative" xmlns="" val="1"/>
              </a:ext>
            </a:extLst>
          </p:cNvPr>
          <p:cNvGrpSpPr/>
          <p:nvPr/>
        </p:nvGrpSpPr>
        <p:grpSpPr>
          <a:xfrm rot="886633">
            <a:off x="10290045" y="2171964"/>
            <a:ext cx="1055407" cy="1055407"/>
            <a:chOff x="10320554" y="1899878"/>
            <a:chExt cx="1055407" cy="1055407"/>
          </a:xfrm>
        </p:grpSpPr>
        <p:grpSp>
          <p:nvGrpSpPr>
            <p:cNvPr id="371" name="Group 370">
              <a:extLst>
                <a:ext uri="{FF2B5EF4-FFF2-40B4-BE49-F238E27FC236}">
                  <a16:creationId xmlns:a16="http://schemas.microsoft.com/office/drawing/2014/main" id="{6113C91E-398D-4AE7-8872-D93CD9005A70}"/>
                </a:ext>
              </a:extLst>
            </p:cNvPr>
            <p:cNvGrpSpPr/>
            <p:nvPr/>
          </p:nvGrpSpPr>
          <p:grpSpPr>
            <a:xfrm>
              <a:off x="10320554" y="1899878"/>
              <a:ext cx="1055407" cy="1055407"/>
              <a:chOff x="10209736" y="1789060"/>
              <a:chExt cx="1277043" cy="1277043"/>
            </a:xfrm>
          </p:grpSpPr>
          <p:sp>
            <p:nvSpPr>
              <p:cNvPr id="248" name="Freeform: Shape 247">
                <a:extLst>
                  <a:ext uri="{FF2B5EF4-FFF2-40B4-BE49-F238E27FC236}">
                    <a16:creationId xmlns:a16="http://schemas.microsoft.com/office/drawing/2014/main" id="{D9179421-A2EB-492F-909F-8241CCDCF5C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54EDB269-9160-44C0-9069-44E3799CC6B5}"/>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849A15DE-5800-455A-9DA6-CA88385D3EFD}"/>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C2A0356C-E7CB-4C9A-BE62-708AF8A40A25}"/>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B8461ECA-8927-44D6-BBA2-809FD30B0D0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27E444FB-B6AB-463F-83A6-0BE064A9DD9E}"/>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41C5EBBF-AADB-44EC-A1FF-2A25FCCFFD54}"/>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358BCEB1-A87B-46D0-A70D-F220AB1B49A8}"/>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369" name="Group 368">
              <a:extLst>
                <a:ext uri="{FF2B5EF4-FFF2-40B4-BE49-F238E27FC236}">
                  <a16:creationId xmlns:a16="http://schemas.microsoft.com/office/drawing/2014/main" id="{45B3C769-4F45-4E73-A4C2-8527B65EF317}"/>
                </a:ext>
              </a:extLst>
            </p:cNvPr>
            <p:cNvGrpSpPr/>
            <p:nvPr/>
          </p:nvGrpSpPr>
          <p:grpSpPr>
            <a:xfrm>
              <a:off x="10520000" y="2103495"/>
              <a:ext cx="657225" cy="542925"/>
              <a:chOff x="10520000" y="2103495"/>
              <a:chExt cx="657225" cy="542925"/>
            </a:xfrm>
          </p:grpSpPr>
          <p:sp>
            <p:nvSpPr>
              <p:cNvPr id="367" name="Freeform: Shape 366">
                <a:extLst>
                  <a:ext uri="{FF2B5EF4-FFF2-40B4-BE49-F238E27FC236}">
                    <a16:creationId xmlns:a16="http://schemas.microsoft.com/office/drawing/2014/main" id="{2BD1D871-CF3F-4D53-9E15-080326747111}"/>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89E6354B-8F1E-4FBD-97A2-1E60DF2A632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grpSp>
        <p:nvGrpSpPr>
          <p:cNvPr id="374" name="Group 373">
            <a:extLst>
              <a:ext uri="{FF2B5EF4-FFF2-40B4-BE49-F238E27FC236}">
                <a16:creationId xmlns:a16="http://schemas.microsoft.com/office/drawing/2014/main" id="{D27A9D4F-62B2-46C7-B83E-09D294ABC7AD}"/>
              </a:ext>
              <a:ext uri="{C183D7F6-B498-43B3-948B-1728B52AA6E4}">
                <adec:decorative xmlns:adec="http://schemas.microsoft.com/office/drawing/2017/decorative" xmlns="" val="1"/>
              </a:ext>
            </a:extLst>
          </p:cNvPr>
          <p:cNvGrpSpPr/>
          <p:nvPr/>
        </p:nvGrpSpPr>
        <p:grpSpPr>
          <a:xfrm rot="20756102">
            <a:off x="7911409" y="975790"/>
            <a:ext cx="1511898" cy="1012825"/>
            <a:chOff x="7911409" y="975790"/>
            <a:chExt cx="1511898" cy="1012825"/>
          </a:xfrm>
        </p:grpSpPr>
        <p:sp>
          <p:nvSpPr>
            <p:cNvPr id="259" name="Freeform: Shape 258">
              <a:extLst>
                <a:ext uri="{FF2B5EF4-FFF2-40B4-BE49-F238E27FC236}">
                  <a16:creationId xmlns:a16="http://schemas.microsoft.com/office/drawing/2014/main" id="{3C73C588-9C23-4717-8714-390CC8BB9C34}"/>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775968C-7E7D-425A-861A-90236BB2A849}"/>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5869C734-F9B8-4B3C-80DB-8C2212896C40}"/>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5CE60320-0C98-4FC2-90C4-698BBDFC86C1}"/>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373" name="TextBox 372">
              <a:extLst>
                <a:ext uri="{FF2B5EF4-FFF2-40B4-BE49-F238E27FC236}">
                  <a16:creationId xmlns:a16="http://schemas.microsoft.com/office/drawing/2014/main" id="{D77C3400-6B5F-4A19-81D5-09814C1977F9}"/>
                </a:ext>
              </a:extLst>
            </p:cNvPr>
            <p:cNvSpPr txBox="1"/>
            <p:nvPr/>
          </p:nvSpPr>
          <p:spPr>
            <a:xfrm>
              <a:off x="8034549" y="1123630"/>
              <a:ext cx="1264642" cy="246221"/>
            </a:xfrm>
            <a:prstGeom prst="rect">
              <a:avLst/>
            </a:prstGeom>
            <a:noFill/>
          </p:spPr>
          <p:txBody>
            <a:bodyPr wrap="square" rtlCol="0">
              <a:spAutoFit/>
            </a:bodyPr>
            <a:lstStyle/>
            <a:p>
              <a:pPr algn="ctr"/>
              <a:r>
                <a:rPr lang="en-US" sz="1000" dirty="0">
                  <a:solidFill>
                    <a:schemeClr val="accent1"/>
                  </a:solidFill>
                  <a:latin typeface="+mj-lt"/>
                </a:rPr>
                <a:t>FUNKY TUNES</a:t>
              </a:r>
            </a:p>
          </p:txBody>
        </p:sp>
      </p:grpSp>
    </p:spTree>
    <p:extLst>
      <p:ext uri="{BB962C8B-B14F-4D97-AF65-F5344CB8AC3E}">
        <p14:creationId xmlns:p14="http://schemas.microsoft.com/office/powerpoint/2010/main" val="5384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942443" y="2273087"/>
            <a:ext cx="5877103" cy="2738491"/>
          </a:xfrm>
        </p:spPr>
        <p:txBody>
          <a:bodyPr/>
          <a:lstStyle/>
          <a:p>
            <a:pPr>
              <a:lnSpc>
                <a:spcPts val="5500"/>
              </a:lnSpc>
            </a:pPr>
            <a:r>
              <a:rPr lang="en-US" sz="8800" dirty="0"/>
              <a:t>CORE </a:t>
            </a:r>
            <a:br>
              <a:rPr lang="en-US" sz="8800" dirty="0"/>
            </a:br>
            <a:r>
              <a:rPr lang="en-US" sz="8800" dirty="0"/>
              <a:t/>
            </a:r>
            <a:br>
              <a:rPr lang="en-US" sz="8800" dirty="0"/>
            </a:br>
            <a:r>
              <a:rPr lang="en-US" sz="8800" dirty="0"/>
              <a:t>CLASSES </a:t>
            </a: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xmlns="" val="1"/>
              </a:ext>
            </a:extLst>
          </p:cNvPr>
          <p:cNvGrpSpPr/>
          <p:nvPr/>
        </p:nvGrpSpPr>
        <p:grpSpPr>
          <a:xfrm rot="20760045">
            <a:off x="5611218" y="3732371"/>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4" name="Group 13">
            <a:extLst>
              <a:ext uri="{FF2B5EF4-FFF2-40B4-BE49-F238E27FC236}">
                <a16:creationId xmlns:a16="http://schemas.microsoft.com/office/drawing/2014/main" id="{B230755A-E2AF-482A-972D-E19378500D37}"/>
              </a:ext>
              <a:ext uri="{C183D7F6-B498-43B3-948B-1728B52AA6E4}">
                <adec:decorative xmlns:adec="http://schemas.microsoft.com/office/drawing/2017/decorative" xmlns="" val="1"/>
              </a:ext>
            </a:extLst>
          </p:cNvPr>
          <p:cNvGrpSpPr/>
          <p:nvPr/>
        </p:nvGrpSpPr>
        <p:grpSpPr>
          <a:xfrm rot="696572">
            <a:off x="10118576" y="1468337"/>
            <a:ext cx="1424651" cy="1097682"/>
            <a:chOff x="967966" y="847100"/>
            <a:chExt cx="1424651" cy="1097682"/>
          </a:xfrm>
        </p:grpSpPr>
        <p:sp>
          <p:nvSpPr>
            <p:cNvPr id="15" name="Freeform: Shape 14">
              <a:extLst>
                <a:ext uri="{FF2B5EF4-FFF2-40B4-BE49-F238E27FC236}">
                  <a16:creationId xmlns:a16="http://schemas.microsoft.com/office/drawing/2014/main" id="{2012EE9F-6DF3-4EA4-858C-885E1C7C7B3E}"/>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8575" cap="flat">
              <a:solidFill>
                <a:schemeClr val="accent1"/>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C996CAC-044D-4578-9044-3660E3B83834}"/>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56922F9-F7BE-4FC3-92B9-C8415FAAE90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7AE0856-A80F-41AC-B3CC-92F90F2214CC}"/>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FCE80753-DB75-4D85-A8D6-4D03A3EE1FC1}"/>
                </a:ext>
              </a:extLst>
            </p:cNvPr>
            <p:cNvGrpSpPr/>
            <p:nvPr/>
          </p:nvGrpSpPr>
          <p:grpSpPr>
            <a:xfrm>
              <a:off x="1278190" y="977491"/>
              <a:ext cx="822094" cy="695977"/>
              <a:chOff x="1278190" y="977491"/>
              <a:chExt cx="822094" cy="695977"/>
            </a:xfrm>
          </p:grpSpPr>
          <p:sp>
            <p:nvSpPr>
              <p:cNvPr id="30" name="Freeform: Shape 29">
                <a:extLst>
                  <a:ext uri="{FF2B5EF4-FFF2-40B4-BE49-F238E27FC236}">
                    <a16:creationId xmlns:a16="http://schemas.microsoft.com/office/drawing/2014/main" id="{D448CEFB-08C1-4A62-B7D0-C40A91B86E02}"/>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2FAE3E9-0AAC-4D09-A9E5-6CB93538397E}"/>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5EAA38F-9AA0-49E6-B03D-979615688B3D}"/>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9C67754-6253-41BD-A77B-7E4A373DBFFA}"/>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E4F4342-C034-43E4-953B-0278BB8A8A0F}"/>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20" name="Freeform: Shape 19">
              <a:extLst>
                <a:ext uri="{FF2B5EF4-FFF2-40B4-BE49-F238E27FC236}">
                  <a16:creationId xmlns:a16="http://schemas.microsoft.com/office/drawing/2014/main" id="{96A7CEEC-314D-4DA6-A5EF-E8ACE66276AC}"/>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0A5A1A5E-EF11-4445-9F78-DD96ADE80D9F}"/>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FE1C95C-6392-4369-A4E4-BEA0A4ED63E1}"/>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39A317B2-CB79-409F-A477-2C06B96B5158}"/>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122A6B4-3C64-4324-B6E9-E9CC02A671D3}"/>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847E948-7A27-472B-9679-250B7A953C02}"/>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CC5E166-F0D2-4665-A4A6-36B174BCC3A0}"/>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68B951B-B773-4905-8A19-88754E641C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1F345F4-910F-412E-8CF8-10F300125C55}"/>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6B02A6-1720-4A6C-AA3B-07D8D2843CE3}"/>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64" name="Group 163">
            <a:extLst>
              <a:ext uri="{FF2B5EF4-FFF2-40B4-BE49-F238E27FC236}">
                <a16:creationId xmlns:a16="http://schemas.microsoft.com/office/drawing/2014/main" id="{C6832F45-CD0F-454B-8D26-C3AE6BFEB6E3}"/>
              </a:ext>
              <a:ext uri="{C183D7F6-B498-43B3-948B-1728B52AA6E4}">
                <adec:decorative xmlns:adec="http://schemas.microsoft.com/office/drawing/2017/decorative" xmlns="" val="1"/>
              </a:ext>
            </a:extLst>
          </p:cNvPr>
          <p:cNvGrpSpPr/>
          <p:nvPr/>
        </p:nvGrpSpPr>
        <p:grpSpPr>
          <a:xfrm rot="20756102">
            <a:off x="7911409" y="975790"/>
            <a:ext cx="1511898" cy="1012825"/>
            <a:chOff x="7911409" y="975790"/>
            <a:chExt cx="1511898" cy="1012825"/>
          </a:xfrm>
        </p:grpSpPr>
        <p:sp>
          <p:nvSpPr>
            <p:cNvPr id="165" name="Freeform: Shape 164">
              <a:extLst>
                <a:ext uri="{FF2B5EF4-FFF2-40B4-BE49-F238E27FC236}">
                  <a16:creationId xmlns:a16="http://schemas.microsoft.com/office/drawing/2014/main" id="{1164F7DE-368F-450F-A806-965DEE3E2FDA}"/>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FEE8055-1A64-4E0F-8217-48B364D1E602}"/>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B19839C-B275-46F5-A3E4-93425D0E212B}"/>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25C58650-F545-4D41-A164-9277F2B7C2AD}"/>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69" name="TextBox 168">
              <a:extLst>
                <a:ext uri="{FF2B5EF4-FFF2-40B4-BE49-F238E27FC236}">
                  <a16:creationId xmlns:a16="http://schemas.microsoft.com/office/drawing/2014/main" id="{B1099266-5805-486E-BC85-D455155149D1}"/>
                </a:ext>
              </a:extLst>
            </p:cNvPr>
            <p:cNvSpPr txBox="1"/>
            <p:nvPr/>
          </p:nvSpPr>
          <p:spPr>
            <a:xfrm>
              <a:off x="8034549" y="1123630"/>
              <a:ext cx="1264642" cy="246221"/>
            </a:xfrm>
            <a:prstGeom prst="rect">
              <a:avLst/>
            </a:prstGeom>
            <a:noFill/>
          </p:spPr>
          <p:txBody>
            <a:bodyPr wrap="square" rtlCol="0">
              <a:spAutoFit/>
            </a:bodyPr>
            <a:lstStyle/>
            <a:p>
              <a:pPr algn="ctr"/>
              <a:r>
                <a:rPr lang="en-US" sz="1000" dirty="0">
                  <a:solidFill>
                    <a:schemeClr val="accent1"/>
                  </a:solidFill>
                  <a:latin typeface="+mj-lt"/>
                </a:rPr>
                <a:t>FUNKY TUNES</a:t>
              </a:r>
            </a:p>
          </p:txBody>
        </p:sp>
      </p:gr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spTree>
    <p:extLst>
      <p:ext uri="{BB962C8B-B14F-4D97-AF65-F5344CB8AC3E}">
        <p14:creationId xmlns:p14="http://schemas.microsoft.com/office/powerpoint/2010/main" val="20130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58081" y="331487"/>
            <a:ext cx="10862677" cy="446281"/>
          </a:xfrm>
        </p:spPr>
        <p:txBody>
          <a:bodyPr/>
          <a:lstStyle/>
          <a:p>
            <a:r>
              <a:rPr lang="en-US" dirty="0">
                <a:solidFill>
                  <a:schemeClr val="accent2"/>
                </a:solidFill>
              </a:rPr>
              <a:t>Required Courses for 7</a:t>
            </a:r>
            <a:r>
              <a:rPr lang="en-US" baseline="30000" dirty="0">
                <a:solidFill>
                  <a:schemeClr val="accent2"/>
                </a:solidFill>
              </a:rPr>
              <a:t>th</a:t>
            </a:r>
            <a:r>
              <a:rPr lang="en-US" dirty="0">
                <a:solidFill>
                  <a:schemeClr val="accent2"/>
                </a:solidFill>
              </a:rPr>
              <a:t> Grade </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658080" y="851605"/>
            <a:ext cx="10862677" cy="360362"/>
          </a:xfrm>
        </p:spPr>
        <p:txBody>
          <a:bodyPr/>
          <a:lstStyle/>
          <a:p>
            <a:r>
              <a:rPr lang="en-US" sz="2800" noProof="1"/>
              <a:t> Core Classes </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58946" y="1330041"/>
            <a:ext cx="6993264" cy="4356000"/>
          </a:xfrm>
        </p:spPr>
        <p:txBody>
          <a:bodyPr/>
          <a:lstStyle/>
          <a:p>
            <a:pPr marL="0" indent="0">
              <a:buNone/>
            </a:pPr>
            <a:r>
              <a:rPr lang="en-US" sz="2400" dirty="0"/>
              <a:t> </a:t>
            </a:r>
          </a:p>
          <a:p>
            <a:r>
              <a:rPr lang="en-US" sz="2400" dirty="0"/>
              <a:t>English, or Honor English</a:t>
            </a:r>
          </a:p>
          <a:p>
            <a:pPr marL="0" indent="0">
              <a:buNone/>
            </a:pPr>
            <a:endParaRPr lang="en-US" sz="2400" dirty="0"/>
          </a:p>
          <a:p>
            <a:r>
              <a:rPr lang="en-US" sz="2400" dirty="0"/>
              <a:t> Science, Honor Science, or </a:t>
            </a:r>
            <a:r>
              <a:rPr lang="en-US" sz="2400" b="1" dirty="0">
                <a:solidFill>
                  <a:srgbClr val="FF0000"/>
                </a:solidFill>
              </a:rPr>
              <a:t>DL Honor Science, DL Science </a:t>
            </a:r>
          </a:p>
          <a:p>
            <a:pPr marL="0" indent="0">
              <a:buNone/>
            </a:pPr>
            <a:endParaRPr lang="en-US" sz="2400" dirty="0"/>
          </a:p>
          <a:p>
            <a:r>
              <a:rPr lang="en-US" sz="2400" dirty="0"/>
              <a:t> Math, Honors Math, Pre-Algebra, or </a:t>
            </a:r>
            <a:r>
              <a:rPr lang="en-US" sz="2400" b="1" dirty="0">
                <a:solidFill>
                  <a:srgbClr val="FF0000"/>
                </a:solidFill>
              </a:rPr>
              <a:t>DL Math </a:t>
            </a:r>
          </a:p>
          <a:p>
            <a:pPr marL="0" indent="0">
              <a:buNone/>
            </a:pPr>
            <a:r>
              <a:rPr lang="en-US" sz="2400" dirty="0"/>
              <a:t>(Pre-Algebra- STAAR/ Benchmark Scores)</a:t>
            </a:r>
          </a:p>
          <a:p>
            <a:endParaRPr lang="en-US" sz="2400" dirty="0"/>
          </a:p>
          <a:p>
            <a:r>
              <a:rPr lang="en-US" sz="2400" dirty="0"/>
              <a:t> History, or Honors History </a:t>
            </a:r>
          </a:p>
          <a:p>
            <a:endParaRPr lang="en-US" dirty="0"/>
          </a:p>
          <a:p>
            <a:endParaRPr lang="en-US" dirty="0"/>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7924982" y="2588651"/>
            <a:ext cx="3517497" cy="3345728"/>
          </a:xfrm>
          <a:prstGeom prst="roundRect">
            <a:avLst>
              <a:gd name="adj" fmla="val 32480"/>
            </a:avLst>
          </a:prstGeo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xmlns="" val="1"/>
              </a:ext>
            </a:extLst>
          </p:cNvPr>
          <p:cNvGrpSpPr>
            <a:grpSpLocks noChangeAspect="1"/>
          </p:cNvGrpSpPr>
          <p:nvPr/>
        </p:nvGrpSpPr>
        <p:grpSpPr>
          <a:xfrm rot="760211">
            <a:off x="7741256" y="2158414"/>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64" name="Group 63">
            <a:extLst>
              <a:ext uri="{FF2B5EF4-FFF2-40B4-BE49-F238E27FC236}">
                <a16:creationId xmlns:a16="http://schemas.microsoft.com/office/drawing/2014/main" id="{18CAB5F5-E27F-44B0-9430-A448E6C1A328}"/>
              </a:ext>
              <a:ext uri="{C183D7F6-B498-43B3-948B-1728B52AA6E4}">
                <adec:decorative xmlns:adec="http://schemas.microsoft.com/office/drawing/2017/decorative" xmlns="" val="1"/>
              </a:ext>
            </a:extLst>
          </p:cNvPr>
          <p:cNvGrpSpPr>
            <a:grpSpLocks noChangeAspect="1"/>
          </p:cNvGrpSpPr>
          <p:nvPr/>
        </p:nvGrpSpPr>
        <p:grpSpPr>
          <a:xfrm rot="20770368">
            <a:off x="6998526" y="5080362"/>
            <a:ext cx="1422447" cy="962244"/>
            <a:chOff x="228294" y="3266533"/>
            <a:chExt cx="971550" cy="657225"/>
          </a:xfrm>
        </p:grpSpPr>
        <p:sp>
          <p:nvSpPr>
            <p:cNvPr id="65" name="Freeform: Shape 64">
              <a:extLst>
                <a:ext uri="{FF2B5EF4-FFF2-40B4-BE49-F238E27FC236}">
                  <a16:creationId xmlns:a16="http://schemas.microsoft.com/office/drawing/2014/main" id="{67C09DE5-3657-4424-BB7C-0CECC1EA6D1D}"/>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87574FE6-AEC6-439E-A680-B50477530EB5}"/>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D8A1E0C-5B00-4ED9-BCAE-2406FC1F3ED6}"/>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8549F401-AD1C-4D64-8D43-7E497C11EFD1}"/>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39A360D-A741-4ED2-A909-EFADD53121FE}"/>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8F84CB-07F0-46E2-9429-767EA83F1DE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18880A20-0C66-4168-BE88-542EFC12A717}"/>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8ACC600-FB4F-43E0-A5CB-069C2A8D2524}"/>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432FEAB-C38D-450E-B076-C7976C6AE13C}"/>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9E5CF13-8ECB-4CA4-B302-178980EB996E}"/>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36DE21F-6320-4D2E-B4A4-EBCD8B29DBB6}"/>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A704B99-4EE9-47E1-BEA3-0A7D7041943C}"/>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B3327A96-AF48-4846-BA2B-9E9C8410DDC6}"/>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CE03ABA5-AE86-40BD-9434-BCE71F56764E}"/>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F23C1FC6-2D5D-4201-967A-C863F6F73C69}"/>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FFDCBC-CC8D-4C68-A0A0-451FE8B56711}"/>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4AD2142-8C0F-4EA0-B861-2EAE8B61D684}"/>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FF4717A7-771B-460A-BA2A-94ED553ABC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3FA82FEE-A7A8-41C1-A903-1A2701353899}"/>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6376422-1987-4F97-9883-28A68BF35B85}"/>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DEE01BF6-02BD-474C-B95D-D0B67E1B6376}"/>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8061384-933A-4A82-99CD-0761FDE197A6}"/>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FB1E0457-3867-4701-BC2B-CDC8259E6D5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AF27C88-8BE9-49FA-A65D-03FA5F3227BA}"/>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1DD5-0E7F-448B-8DAA-0A6D6803F565}"/>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C6ABD900-0229-44CC-B3F4-729523036D4B}"/>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6737B89-BAD2-4AB1-8F04-090F95CF0C2C}"/>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xmlns="" val="1"/>
              </a:ext>
            </a:extLst>
          </p:cNvPr>
          <p:cNvGrpSpPr/>
          <p:nvPr/>
        </p:nvGrpSpPr>
        <p:grpSpPr>
          <a:xfrm>
            <a:off x="10330558" y="1692693"/>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Tree>
    <p:extLst>
      <p:ext uri="{BB962C8B-B14F-4D97-AF65-F5344CB8AC3E}">
        <p14:creationId xmlns:p14="http://schemas.microsoft.com/office/powerpoint/2010/main" val="340356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59174" y="429616"/>
            <a:ext cx="10862677" cy="3416670"/>
          </a:xfrm>
        </p:spPr>
        <p:txBody>
          <a:bodyPr/>
          <a:lstStyle/>
          <a:p>
            <a:r>
              <a:rPr lang="en-US" dirty="0"/>
              <a:t>Dual Language </a:t>
            </a:r>
            <a:br>
              <a:rPr lang="en-US" dirty="0"/>
            </a:br>
            <a:r>
              <a:rPr lang="en-US" dirty="0"/>
              <a:t>Program  </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5296260" y="429616"/>
            <a:ext cx="6050892" cy="4824001"/>
          </a:xfrm>
        </p:spPr>
        <p:txBody>
          <a:bodyPr/>
          <a:lstStyle/>
          <a:p>
            <a:pPr marL="0" indent="0">
              <a:buNone/>
            </a:pPr>
            <a:endParaRPr lang="en-US" sz="2800" dirty="0"/>
          </a:p>
          <a:p>
            <a:pPr marL="0" indent="0">
              <a:buNone/>
            </a:pPr>
            <a:r>
              <a:rPr lang="en-US" sz="2800" b="1" u="sng" dirty="0">
                <a:solidFill>
                  <a:srgbClr val="FF0000"/>
                </a:solidFill>
              </a:rPr>
              <a:t>SLAR is considered an elective </a:t>
            </a:r>
            <a:r>
              <a:rPr lang="en-US" sz="2800" b="1" dirty="0"/>
              <a:t>and is required to take if in the Dual Language Program. </a:t>
            </a:r>
          </a:p>
          <a:p>
            <a:pPr marL="0" indent="0">
              <a:buNone/>
            </a:pPr>
            <a:endParaRPr lang="en-US" sz="2400" dirty="0"/>
          </a:p>
          <a:p>
            <a:pPr marL="0" indent="0">
              <a:buNone/>
            </a:pPr>
            <a:r>
              <a:rPr lang="en-US" sz="2400" dirty="0"/>
              <a:t>7</a:t>
            </a:r>
            <a:r>
              <a:rPr lang="en-US" sz="2400" baseline="30000" dirty="0"/>
              <a:t>th</a:t>
            </a:r>
            <a:r>
              <a:rPr lang="en-US" sz="2400" dirty="0"/>
              <a:t> grade SLAR- Spanish I High School Credit </a:t>
            </a:r>
          </a:p>
          <a:p>
            <a:pPr marL="0" indent="0">
              <a:buNone/>
            </a:pPr>
            <a:r>
              <a:rPr lang="en-US" sz="2400" dirty="0"/>
              <a:t>8</a:t>
            </a:r>
            <a:r>
              <a:rPr lang="en-US" sz="2400" baseline="30000" dirty="0"/>
              <a:t>th</a:t>
            </a:r>
            <a:r>
              <a:rPr lang="en-US" sz="2400" dirty="0"/>
              <a:t> grade SLAR- Spanish II High School Credit </a:t>
            </a:r>
          </a:p>
          <a:p>
            <a:pPr marL="0" indent="0">
              <a:buNone/>
            </a:pPr>
            <a:endParaRPr lang="en-US" sz="2400" dirty="0"/>
          </a:p>
          <a:p>
            <a:pPr marL="0" indent="0">
              <a:buNone/>
            </a:pPr>
            <a:r>
              <a:rPr lang="en-US" dirty="0"/>
              <a:t> </a:t>
            </a:r>
          </a:p>
          <a:p>
            <a:pPr marL="0" indent="0">
              <a:buNone/>
            </a:pPr>
            <a:endParaRPr lang="en-US" dirty="0"/>
          </a:p>
          <a:p>
            <a:pPr marL="0" indent="0">
              <a:buNone/>
            </a:pPr>
            <a:endParaRPr lang="en-US" dirty="0"/>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428465" y="1724760"/>
            <a:ext cx="4377869" cy="3971023"/>
          </a:xfrm>
          <a:prstGeom prst="roundRect">
            <a:avLst>
              <a:gd name="adj" fmla="val 13402"/>
            </a:avLst>
          </a:prstGeom>
        </p:spPr>
      </p:pic>
      <p:grpSp>
        <p:nvGrpSpPr>
          <p:cNvPr id="28" name="Group 27">
            <a:extLst>
              <a:ext uri="{FF2B5EF4-FFF2-40B4-BE49-F238E27FC236}">
                <a16:creationId xmlns:a16="http://schemas.microsoft.com/office/drawing/2014/main" id="{CB549F46-286E-4D11-9B05-3772D7CFFE3E}"/>
              </a:ext>
              <a:ext uri="{C183D7F6-B498-43B3-948B-1728B52AA6E4}">
                <adec:decorative xmlns:adec="http://schemas.microsoft.com/office/drawing/2017/decorative" xmlns="" val="1"/>
              </a:ext>
            </a:extLst>
          </p:cNvPr>
          <p:cNvGrpSpPr>
            <a:grpSpLocks noChangeAspect="1"/>
          </p:cNvGrpSpPr>
          <p:nvPr/>
        </p:nvGrpSpPr>
        <p:grpSpPr>
          <a:xfrm rot="684357">
            <a:off x="3765845" y="1959038"/>
            <a:ext cx="1219200" cy="914400"/>
            <a:chOff x="3403719" y="943599"/>
            <a:chExt cx="1219200" cy="914400"/>
          </a:xfrm>
        </p:grpSpPr>
        <p:sp>
          <p:nvSpPr>
            <p:cNvPr id="29" name="Freeform: Shape 28">
              <a:extLst>
                <a:ext uri="{FF2B5EF4-FFF2-40B4-BE49-F238E27FC236}">
                  <a16:creationId xmlns:a16="http://schemas.microsoft.com/office/drawing/2014/main" id="{CBFE3D08-4E07-43AC-88F3-AAFFC8A7A02E}"/>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5B06464-E6E9-4AF9-A07C-93CFB2945CAE}"/>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714AFD9-EA2B-4732-8D89-A422FEC49388}"/>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C4071ED-B908-4AD0-B762-ECD55B711D8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1E9393C-16E2-4961-A26E-718666E8ABA3}"/>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90EAC16-0F86-4055-96ED-EB3A6A43FDC3}"/>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6BAF484-711C-490A-8473-9B07F276B982}"/>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84F9CB9-F0C7-4A37-BC9D-5A71A3AC8054}"/>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983320-20A1-47BB-B1F6-1BA98B601F41}"/>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4586A097-CA82-46EC-87E0-55693A5F23E5}"/>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2474F-C175-40F7-88D5-9A4180CFEB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782C9DF-8018-4A9C-B4DD-EBF38BE30DC3}"/>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BE5A8348-D894-4A2A-9B06-5E5AFEB61DF8}"/>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07D09DA-4823-45B9-A28C-DC6D416C7749}"/>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1254A8B-65AE-4642-ACB0-6D423E3E4B32}"/>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EC415C24-F216-40BC-9B31-7CBC016A7A70}"/>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A6A080B-3967-4873-9B2B-C692C098210E}"/>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AAC961F-232C-406A-884C-7A7D7E05F29D}"/>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AE7FA7A-1C70-4FAE-A102-DA1D04B372A3}"/>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A9E2B8A-9B90-4370-A0CA-AD716D069834}"/>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38FA074-D6B2-4FC2-9AEA-3609F13AEB29}"/>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68" name="Group 67">
            <a:extLst>
              <a:ext uri="{FF2B5EF4-FFF2-40B4-BE49-F238E27FC236}">
                <a16:creationId xmlns:a16="http://schemas.microsoft.com/office/drawing/2014/main" id="{25C799C8-7AA3-4A61-8CB5-55AED8EFBC11}"/>
              </a:ext>
              <a:ext uri="{C183D7F6-B498-43B3-948B-1728B52AA6E4}">
                <adec:decorative xmlns:adec="http://schemas.microsoft.com/office/drawing/2017/decorative" xmlns="" val="1"/>
              </a:ext>
            </a:extLst>
          </p:cNvPr>
          <p:cNvGrpSpPr>
            <a:grpSpLocks noChangeAspect="1"/>
          </p:cNvGrpSpPr>
          <p:nvPr/>
        </p:nvGrpSpPr>
        <p:grpSpPr>
          <a:xfrm>
            <a:off x="9790929" y="4878718"/>
            <a:ext cx="1652462" cy="899905"/>
            <a:chOff x="69329" y="3410351"/>
            <a:chExt cx="1128654" cy="614647"/>
          </a:xfrm>
        </p:grpSpPr>
        <p:sp>
          <p:nvSpPr>
            <p:cNvPr id="69" name="Freeform: Shape 68">
              <a:extLst>
                <a:ext uri="{FF2B5EF4-FFF2-40B4-BE49-F238E27FC236}">
                  <a16:creationId xmlns:a16="http://schemas.microsoft.com/office/drawing/2014/main"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125" name="Group 124">
            <a:extLst>
              <a:ext uri="{FF2B5EF4-FFF2-40B4-BE49-F238E27FC236}">
                <a16:creationId xmlns:a16="http://schemas.microsoft.com/office/drawing/2014/main" id="{48B7DDBD-618B-4314-904D-B8BABD12ADAB}"/>
              </a:ext>
              <a:ext uri="{C183D7F6-B498-43B3-948B-1728B52AA6E4}">
                <adec:decorative xmlns:adec="http://schemas.microsoft.com/office/drawing/2017/decorative" xmlns="" val="1"/>
              </a:ext>
            </a:extLst>
          </p:cNvPr>
          <p:cNvGrpSpPr>
            <a:grpSpLocks noChangeAspect="1"/>
          </p:cNvGrpSpPr>
          <p:nvPr/>
        </p:nvGrpSpPr>
        <p:grpSpPr>
          <a:xfrm rot="20686633">
            <a:off x="145255" y="4921507"/>
            <a:ext cx="1277043" cy="1277043"/>
            <a:chOff x="10320554" y="1899878"/>
            <a:chExt cx="1055407" cy="1055407"/>
          </a:xfrm>
        </p:grpSpPr>
        <p:grpSp>
          <p:nvGrpSpPr>
            <p:cNvPr id="126" name="Group 125">
              <a:extLst>
                <a:ext uri="{FF2B5EF4-FFF2-40B4-BE49-F238E27FC236}">
                  <a16:creationId xmlns:a16="http://schemas.microsoft.com/office/drawing/2014/main" id="{D302BD75-8A07-4A86-B3F4-144037F0F042}"/>
                </a:ext>
              </a:extLst>
            </p:cNvPr>
            <p:cNvGrpSpPr/>
            <p:nvPr/>
          </p:nvGrpSpPr>
          <p:grpSpPr>
            <a:xfrm>
              <a:off x="10320554" y="1899878"/>
              <a:ext cx="1055407" cy="1055407"/>
              <a:chOff x="10209736" y="1789060"/>
              <a:chExt cx="1277043" cy="1277043"/>
            </a:xfrm>
          </p:grpSpPr>
          <p:sp>
            <p:nvSpPr>
              <p:cNvPr id="130" name="Freeform: Shape 129">
                <a:extLst>
                  <a:ext uri="{FF2B5EF4-FFF2-40B4-BE49-F238E27FC236}">
                    <a16:creationId xmlns:a16="http://schemas.microsoft.com/office/drawing/2014/main" id="{EDF0C7A5-A341-46E5-8118-B11151EC223E}"/>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40372D5-7049-4644-BDF9-65FF315BC1CF}"/>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DC1E641-8F6B-46A9-8ACC-86346F2EB006}"/>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754AD64-5D71-4430-863E-67247EE7366A}"/>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3C259C1-5E8C-4A20-BEEB-3BC654568FC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EA9AB140-72E1-4DEF-A0B0-BF433F5AF6B7}"/>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336751E6-98E8-4C37-B372-51D924D105D0}"/>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AE64D95-1395-4CC0-ABCD-BE0D790F0A39}"/>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27" name="Group 126">
              <a:extLst>
                <a:ext uri="{FF2B5EF4-FFF2-40B4-BE49-F238E27FC236}">
                  <a16:creationId xmlns:a16="http://schemas.microsoft.com/office/drawing/2014/main" id="{DFA99C38-EB77-44FA-8C68-CBF1DFD0202E}"/>
                </a:ext>
              </a:extLst>
            </p:cNvPr>
            <p:cNvGrpSpPr/>
            <p:nvPr/>
          </p:nvGrpSpPr>
          <p:grpSpPr>
            <a:xfrm>
              <a:off x="10520000" y="2103495"/>
              <a:ext cx="657225" cy="542925"/>
              <a:chOff x="10520000" y="2103495"/>
              <a:chExt cx="657225" cy="542925"/>
            </a:xfrm>
          </p:grpSpPr>
          <p:sp>
            <p:nvSpPr>
              <p:cNvPr id="128" name="Freeform: Shape 127">
                <a:extLst>
                  <a:ext uri="{FF2B5EF4-FFF2-40B4-BE49-F238E27FC236}">
                    <a16:creationId xmlns:a16="http://schemas.microsoft.com/office/drawing/2014/main" id="{E2333016-2140-4C54-843E-169B3EF8A626}"/>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3330F738-1A75-45EC-A749-61C04041755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spTree>
    <p:extLst>
      <p:ext uri="{BB962C8B-B14F-4D97-AF65-F5344CB8AC3E}">
        <p14:creationId xmlns:p14="http://schemas.microsoft.com/office/powerpoint/2010/main" val="18159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942443" y="2273087"/>
            <a:ext cx="5877103" cy="2738491"/>
          </a:xfrm>
        </p:spPr>
        <p:txBody>
          <a:bodyPr/>
          <a:lstStyle/>
          <a:p>
            <a:pPr>
              <a:lnSpc>
                <a:spcPts val="5500"/>
              </a:lnSpc>
            </a:pPr>
            <a:r>
              <a:rPr lang="en-US" sz="8800" dirty="0"/>
              <a:t>Elective </a:t>
            </a:r>
            <a:br>
              <a:rPr lang="en-US" sz="8800" dirty="0"/>
            </a:br>
            <a:r>
              <a:rPr lang="en-US" sz="8800" dirty="0"/>
              <a:t/>
            </a:r>
            <a:br>
              <a:rPr lang="en-US" sz="8800" dirty="0"/>
            </a:br>
            <a:r>
              <a:rPr lang="en-US" sz="8800" dirty="0"/>
              <a:t>CLASSES </a:t>
            </a: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xmlns="" val="1"/>
              </a:ext>
            </a:extLst>
          </p:cNvPr>
          <p:cNvGrpSpPr/>
          <p:nvPr/>
        </p:nvGrpSpPr>
        <p:grpSpPr>
          <a:xfrm rot="20760045">
            <a:off x="5611218" y="3732371"/>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4" name="Group 13">
            <a:extLst>
              <a:ext uri="{FF2B5EF4-FFF2-40B4-BE49-F238E27FC236}">
                <a16:creationId xmlns:a16="http://schemas.microsoft.com/office/drawing/2014/main" id="{B230755A-E2AF-482A-972D-E19378500D37}"/>
              </a:ext>
              <a:ext uri="{C183D7F6-B498-43B3-948B-1728B52AA6E4}">
                <adec:decorative xmlns:adec="http://schemas.microsoft.com/office/drawing/2017/decorative" xmlns="" val="1"/>
              </a:ext>
            </a:extLst>
          </p:cNvPr>
          <p:cNvGrpSpPr/>
          <p:nvPr/>
        </p:nvGrpSpPr>
        <p:grpSpPr>
          <a:xfrm rot="696572">
            <a:off x="10118576" y="1468337"/>
            <a:ext cx="1424651" cy="1097682"/>
            <a:chOff x="967966" y="847100"/>
            <a:chExt cx="1424651" cy="1097682"/>
          </a:xfrm>
        </p:grpSpPr>
        <p:sp>
          <p:nvSpPr>
            <p:cNvPr id="15" name="Freeform: Shape 14">
              <a:extLst>
                <a:ext uri="{FF2B5EF4-FFF2-40B4-BE49-F238E27FC236}">
                  <a16:creationId xmlns:a16="http://schemas.microsoft.com/office/drawing/2014/main" id="{2012EE9F-6DF3-4EA4-858C-885E1C7C7B3E}"/>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8575" cap="flat">
              <a:solidFill>
                <a:schemeClr val="accent1"/>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C996CAC-044D-4578-9044-3660E3B83834}"/>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56922F9-F7BE-4FC3-92B9-C8415FAAE90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7AE0856-A80F-41AC-B3CC-92F90F2214CC}"/>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FCE80753-DB75-4D85-A8D6-4D03A3EE1FC1}"/>
                </a:ext>
              </a:extLst>
            </p:cNvPr>
            <p:cNvGrpSpPr/>
            <p:nvPr/>
          </p:nvGrpSpPr>
          <p:grpSpPr>
            <a:xfrm>
              <a:off x="1278190" y="977491"/>
              <a:ext cx="822094" cy="695977"/>
              <a:chOff x="1278190" y="977491"/>
              <a:chExt cx="822094" cy="695977"/>
            </a:xfrm>
          </p:grpSpPr>
          <p:sp>
            <p:nvSpPr>
              <p:cNvPr id="30" name="Freeform: Shape 29">
                <a:extLst>
                  <a:ext uri="{FF2B5EF4-FFF2-40B4-BE49-F238E27FC236}">
                    <a16:creationId xmlns:a16="http://schemas.microsoft.com/office/drawing/2014/main" id="{D448CEFB-08C1-4A62-B7D0-C40A91B86E02}"/>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2FAE3E9-0AAC-4D09-A9E5-6CB93538397E}"/>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5EAA38F-9AA0-49E6-B03D-979615688B3D}"/>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9C67754-6253-41BD-A77B-7E4A373DBFFA}"/>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E4F4342-C034-43E4-953B-0278BB8A8A0F}"/>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20" name="Freeform: Shape 19">
              <a:extLst>
                <a:ext uri="{FF2B5EF4-FFF2-40B4-BE49-F238E27FC236}">
                  <a16:creationId xmlns:a16="http://schemas.microsoft.com/office/drawing/2014/main" id="{96A7CEEC-314D-4DA6-A5EF-E8ACE66276AC}"/>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0A5A1A5E-EF11-4445-9F78-DD96ADE80D9F}"/>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FE1C95C-6392-4369-A4E4-BEA0A4ED63E1}"/>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39A317B2-CB79-409F-A477-2C06B96B5158}"/>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122A6B4-3C64-4324-B6E9-E9CC02A671D3}"/>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847E948-7A27-472B-9679-250B7A953C02}"/>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CC5E166-F0D2-4665-A4A6-36B174BCC3A0}"/>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68B951B-B773-4905-8A19-88754E641C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1F345F4-910F-412E-8CF8-10F300125C55}"/>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6B02A6-1720-4A6C-AA3B-07D8D2843CE3}"/>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64" name="Group 163">
            <a:extLst>
              <a:ext uri="{FF2B5EF4-FFF2-40B4-BE49-F238E27FC236}">
                <a16:creationId xmlns:a16="http://schemas.microsoft.com/office/drawing/2014/main" id="{C6832F45-CD0F-454B-8D26-C3AE6BFEB6E3}"/>
              </a:ext>
              <a:ext uri="{C183D7F6-B498-43B3-948B-1728B52AA6E4}">
                <adec:decorative xmlns:adec="http://schemas.microsoft.com/office/drawing/2017/decorative" xmlns="" val="1"/>
              </a:ext>
            </a:extLst>
          </p:cNvPr>
          <p:cNvGrpSpPr/>
          <p:nvPr/>
        </p:nvGrpSpPr>
        <p:grpSpPr>
          <a:xfrm rot="20756102">
            <a:off x="7911409" y="975790"/>
            <a:ext cx="1511898" cy="1012825"/>
            <a:chOff x="7911409" y="975790"/>
            <a:chExt cx="1511898" cy="1012825"/>
          </a:xfrm>
        </p:grpSpPr>
        <p:sp>
          <p:nvSpPr>
            <p:cNvPr id="165" name="Freeform: Shape 164">
              <a:extLst>
                <a:ext uri="{FF2B5EF4-FFF2-40B4-BE49-F238E27FC236}">
                  <a16:creationId xmlns:a16="http://schemas.microsoft.com/office/drawing/2014/main" id="{1164F7DE-368F-450F-A806-965DEE3E2FDA}"/>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FEE8055-1A64-4E0F-8217-48B364D1E602}"/>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B19839C-B275-46F5-A3E4-93425D0E212B}"/>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25C58650-F545-4D41-A164-9277F2B7C2AD}"/>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69" name="TextBox 168">
              <a:extLst>
                <a:ext uri="{FF2B5EF4-FFF2-40B4-BE49-F238E27FC236}">
                  <a16:creationId xmlns:a16="http://schemas.microsoft.com/office/drawing/2014/main" id="{B1099266-5805-486E-BC85-D455155149D1}"/>
                </a:ext>
              </a:extLst>
            </p:cNvPr>
            <p:cNvSpPr txBox="1"/>
            <p:nvPr/>
          </p:nvSpPr>
          <p:spPr>
            <a:xfrm>
              <a:off x="8034549" y="1123630"/>
              <a:ext cx="1264642" cy="246221"/>
            </a:xfrm>
            <a:prstGeom prst="rect">
              <a:avLst/>
            </a:prstGeom>
            <a:noFill/>
          </p:spPr>
          <p:txBody>
            <a:bodyPr wrap="square" rtlCol="0">
              <a:spAutoFit/>
            </a:bodyPr>
            <a:lstStyle/>
            <a:p>
              <a:pPr algn="ctr"/>
              <a:r>
                <a:rPr lang="en-US" sz="1000" dirty="0">
                  <a:solidFill>
                    <a:schemeClr val="accent1"/>
                  </a:solidFill>
                  <a:latin typeface="+mj-lt"/>
                </a:rPr>
                <a:t>FUNKY TUNES</a:t>
              </a:r>
            </a:p>
          </p:txBody>
        </p:sp>
      </p:gr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5</a:t>
            </a:fld>
            <a:endParaRPr lang="en-US" dirty="0"/>
          </a:p>
        </p:txBody>
      </p:sp>
    </p:spTree>
    <p:extLst>
      <p:ext uri="{BB962C8B-B14F-4D97-AF65-F5344CB8AC3E}">
        <p14:creationId xmlns:p14="http://schemas.microsoft.com/office/powerpoint/2010/main" val="313834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FINE ARTS Elective Course Descriptions </a:t>
            </a:r>
            <a:br>
              <a:rPr lang="en-US" dirty="0"/>
            </a:br>
            <a:endParaRPr lang="en-US" dirty="0"/>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r>
              <a:rPr lang="en-US" dirty="0"/>
              <a:t>Art and </a:t>
            </a:r>
            <a:r>
              <a:rPr lang="en-US" dirty="0">
                <a:solidFill>
                  <a:srgbClr val="FF0000"/>
                </a:solidFill>
              </a:rPr>
              <a:t>DL ART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584312" y="1500560"/>
            <a:ext cx="3779792" cy="2122100"/>
          </a:xfrm>
        </p:spPr>
        <p:txBody>
          <a:bodyPr/>
          <a:lstStyle/>
          <a:p>
            <a:pPr marL="0" indent="0">
              <a:buNone/>
            </a:pPr>
            <a:r>
              <a:rPr lang="en-US" dirty="0"/>
              <a:t>Art: Students will produce a variety or artwork using elements and design. </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10547" y="5249167"/>
            <a:ext cx="1343924" cy="1035482"/>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a:off x="584312" y="3332752"/>
            <a:ext cx="4254545" cy="477471"/>
          </a:xfrm>
        </p:spPr>
        <p:txBody>
          <a:bodyPr/>
          <a:lstStyle/>
          <a:p>
            <a:r>
              <a:rPr lang="en-US" dirty="0"/>
              <a:t>Theatre Arts and Production Theatre</a:t>
            </a:r>
          </a:p>
        </p:txBody>
      </p:sp>
      <p:sp>
        <p:nvSpPr>
          <p:cNvPr id="6" name="Content Placeholder 5">
            <a:extLst>
              <a:ext uri="{FF2B5EF4-FFF2-40B4-BE49-F238E27FC236}">
                <a16:creationId xmlns:a16="http://schemas.microsoft.com/office/drawing/2014/main" id="{55657951-9773-48FC-9527-7CD3E9B4B7F8}"/>
              </a:ext>
            </a:extLst>
          </p:cNvPr>
          <p:cNvSpPr>
            <a:spLocks noGrp="1"/>
          </p:cNvSpPr>
          <p:nvPr>
            <p:ph sz="half" idx="2"/>
          </p:nvPr>
        </p:nvSpPr>
        <p:spPr>
          <a:xfrm>
            <a:off x="4803715" y="3875883"/>
            <a:ext cx="3779792" cy="1949948"/>
          </a:xfrm>
        </p:spPr>
        <p:txBody>
          <a:bodyPr/>
          <a:lstStyle/>
          <a:p>
            <a:pPr marL="0" indent="0">
              <a:buNone/>
            </a:pPr>
            <a:r>
              <a:rPr lang="en-US" noProof="1"/>
              <a:t>Students will learn how to read and play music. Students will perform at the winter and spring concerts, pep rallies, UIL, and possibly community events. </a:t>
            </a:r>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6</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688177" y="1170203"/>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Dance 	</a:t>
            </a:r>
          </a:p>
        </p:txBody>
      </p:sp>
      <p:sp>
        <p:nvSpPr>
          <p:cNvPr id="13" name="Text Placeholder 4">
            <a:extLst>
              <a:ext uri="{FF2B5EF4-FFF2-40B4-BE49-F238E27FC236}">
                <a16:creationId xmlns:a16="http://schemas.microsoft.com/office/drawing/2014/main" id="{5DE7F035-A127-4A31-A6C5-5F7E15A251AF}"/>
              </a:ext>
            </a:extLst>
          </p:cNvPr>
          <p:cNvSpPr txBox="1">
            <a:spLocks/>
          </p:cNvSpPr>
          <p:nvPr/>
        </p:nvSpPr>
        <p:spPr>
          <a:xfrm>
            <a:off x="5688177" y="3451242"/>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Band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Choir 	</a:t>
            </a:r>
          </a:p>
        </p:txBody>
      </p:sp>
      <p:sp>
        <p:nvSpPr>
          <p:cNvPr id="16"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8727882" y="3759580"/>
            <a:ext cx="4254545" cy="374263"/>
          </a:xfrm>
        </p:spPr>
        <p:txBody>
          <a:bodyPr/>
          <a:lstStyle/>
          <a:p>
            <a:r>
              <a:rPr lang="en-US" dirty="0"/>
              <a:t>Select Choir – Auditions Only</a:t>
            </a:r>
          </a:p>
        </p:txBody>
      </p:sp>
      <p:sp>
        <p:nvSpPr>
          <p:cNvPr id="10" name="Rectangle 9"/>
          <p:cNvSpPr/>
          <p:nvPr/>
        </p:nvSpPr>
        <p:spPr>
          <a:xfrm>
            <a:off x="4726471" y="1374315"/>
            <a:ext cx="3730171" cy="1754326"/>
          </a:xfrm>
          <a:prstGeom prst="rect">
            <a:avLst/>
          </a:prstGeom>
        </p:spPr>
        <p:txBody>
          <a:bodyPr wrap="square">
            <a:spAutoFit/>
          </a:bodyPr>
          <a:lstStyle/>
          <a:p>
            <a:r>
              <a:rPr lang="en-US" dirty="0"/>
              <a:t>Focuses on various styles of dance and movement. Students are expected to perform at recital and some students will be selected for other performances throughout the year. </a:t>
            </a:r>
          </a:p>
        </p:txBody>
      </p:sp>
      <p:sp>
        <p:nvSpPr>
          <p:cNvPr id="11" name="Rectangle 10"/>
          <p:cNvSpPr/>
          <p:nvPr/>
        </p:nvSpPr>
        <p:spPr>
          <a:xfrm>
            <a:off x="8602289" y="1212910"/>
            <a:ext cx="3254093" cy="2277547"/>
          </a:xfrm>
          <a:prstGeom prst="rect">
            <a:avLst/>
          </a:prstGeom>
        </p:spPr>
        <p:txBody>
          <a:bodyPr wrap="square">
            <a:spAutoFit/>
          </a:bodyPr>
          <a:lstStyle/>
          <a:p>
            <a:r>
              <a:rPr lang="en-US" b="1" dirty="0"/>
              <a:t>Honor Choir</a:t>
            </a:r>
            <a:r>
              <a:rPr lang="en-US" dirty="0"/>
              <a:t>: a Treble choir class that sings 2 parts (Soprano and Alto). Students will learn vocal techniques. </a:t>
            </a:r>
          </a:p>
          <a:p>
            <a:endParaRPr lang="en-US" dirty="0"/>
          </a:p>
          <a:p>
            <a:r>
              <a:rPr lang="en-US" b="1" dirty="0"/>
              <a:t>Tenor:</a:t>
            </a:r>
            <a:r>
              <a:rPr lang="en-US" dirty="0"/>
              <a:t> a bass choir for students singing in that range. </a:t>
            </a:r>
          </a:p>
          <a:p>
            <a:endParaRPr lang="en-US" sz="1600" b="1" dirty="0"/>
          </a:p>
        </p:txBody>
      </p:sp>
      <p:sp>
        <p:nvSpPr>
          <p:cNvPr id="15" name="Rectangle 14"/>
          <p:cNvSpPr/>
          <p:nvPr/>
        </p:nvSpPr>
        <p:spPr>
          <a:xfrm>
            <a:off x="465726" y="3810224"/>
            <a:ext cx="3898378" cy="2308324"/>
          </a:xfrm>
          <a:prstGeom prst="rect">
            <a:avLst/>
          </a:prstGeom>
        </p:spPr>
        <p:txBody>
          <a:bodyPr wrap="square">
            <a:spAutoFit/>
          </a:bodyPr>
          <a:lstStyle/>
          <a:p>
            <a:r>
              <a:rPr lang="en-US" sz="1600" dirty="0"/>
              <a:t>Students will learn theatrical fundamentals, the history of theatre, basics of technical theatre, and students will learn to read scripts for meaning. They will analyze performances and design. </a:t>
            </a:r>
          </a:p>
          <a:p>
            <a:endParaRPr lang="en-US" sz="1600" dirty="0"/>
          </a:p>
          <a:p>
            <a:r>
              <a:rPr lang="en-US" sz="1600" b="1" dirty="0"/>
              <a:t>Production Theatre </a:t>
            </a:r>
            <a:r>
              <a:rPr lang="en-US" sz="1600" dirty="0"/>
              <a:t>– </a:t>
            </a:r>
            <a:r>
              <a:rPr lang="en-US" sz="1600" b="1" dirty="0"/>
              <a:t>Auditions ONLY and After School Practice </a:t>
            </a:r>
          </a:p>
        </p:txBody>
      </p:sp>
    </p:spTree>
    <p:extLst>
      <p:ext uri="{BB962C8B-B14F-4D97-AF65-F5344CB8AC3E}">
        <p14:creationId xmlns:p14="http://schemas.microsoft.com/office/powerpoint/2010/main" val="185803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FINE ARTS Elective Course Descriptions </a:t>
            </a:r>
            <a:br>
              <a:rPr lang="en-US" dirty="0"/>
            </a:br>
            <a:endParaRPr lang="en-US" dirty="0"/>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575733" y="1474368"/>
            <a:ext cx="11014338" cy="2758242"/>
          </a:xfrm>
        </p:spPr>
        <p:txBody>
          <a:bodyPr/>
          <a:lstStyle/>
          <a:p>
            <a:endParaRPr lang="en-US" dirty="0"/>
          </a:p>
          <a:p>
            <a:r>
              <a:rPr lang="en-US" dirty="0"/>
              <a:t>YEARBOOK                                                                                                    </a:t>
            </a:r>
          </a:p>
          <a:p>
            <a:endParaRPr lang="en-US" dirty="0"/>
          </a:p>
          <a:p>
            <a:endParaRPr lang="en-US" dirty="0"/>
          </a:p>
          <a:p>
            <a:r>
              <a:rPr lang="en-US" dirty="0"/>
              <a:t>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659175" y="2194559"/>
            <a:ext cx="10862677" cy="1776549"/>
          </a:xfrm>
        </p:spPr>
        <p:txBody>
          <a:bodyPr/>
          <a:lstStyle/>
          <a:p>
            <a:pPr marL="0" indent="0">
              <a:buNone/>
            </a:pPr>
            <a:r>
              <a:rPr lang="en-US" sz="1600" dirty="0"/>
              <a:t>Photograph different events at the junior high</a:t>
            </a:r>
          </a:p>
          <a:p>
            <a:pPr marL="0" indent="0">
              <a:buNone/>
            </a:pPr>
            <a:r>
              <a:rPr lang="en-US" sz="1600" dirty="0"/>
              <a:t>Interview teachers and students</a:t>
            </a:r>
          </a:p>
          <a:p>
            <a:pPr marL="0" indent="0">
              <a:buNone/>
            </a:pPr>
            <a:r>
              <a:rPr lang="en-US" sz="1600" dirty="0"/>
              <a:t>Design and decorate bulletin boards around campus</a:t>
            </a:r>
          </a:p>
          <a:p>
            <a:pPr marL="0" indent="0">
              <a:buNone/>
            </a:pPr>
            <a:r>
              <a:rPr lang="en-US" sz="1600" dirty="0"/>
              <a:t>Create a school newsletter each six weeks</a:t>
            </a:r>
          </a:p>
          <a:p>
            <a:pPr marL="0" indent="0">
              <a:buNone/>
            </a:pPr>
            <a:r>
              <a:rPr lang="en-US" sz="1600" dirty="0"/>
              <a:t>Design and create layouts for the yearbook</a:t>
            </a:r>
          </a:p>
          <a:p>
            <a:pPr marL="0" indent="0">
              <a:buNone/>
            </a:pPr>
            <a:endParaRPr lang="en-US" b="1" noProof="1"/>
          </a:p>
          <a:p>
            <a:pPr marL="0" indent="0">
              <a:buNone/>
            </a:pPr>
            <a:r>
              <a:rPr lang="en-US" b="1" noProof="1"/>
              <a:t>JOURNALISM</a:t>
            </a:r>
          </a:p>
          <a:p>
            <a:pPr marL="0" indent="0">
              <a:buNone/>
            </a:pPr>
            <a:r>
              <a:rPr lang="en-US" sz="1600" noProof="1"/>
              <a:t>Monthly Digtial Performing Arts NewsLetter</a:t>
            </a:r>
          </a:p>
          <a:p>
            <a:pPr marL="0" indent="0">
              <a:buNone/>
            </a:pPr>
            <a:r>
              <a:rPr lang="en-US" sz="1600" noProof="1"/>
              <a:t>Taking Pictures of School Events to go along with articles the you and your group will write about. </a:t>
            </a:r>
          </a:p>
          <a:p>
            <a:pPr marL="0" indent="0">
              <a:buNone/>
            </a:pPr>
            <a:r>
              <a:rPr lang="en-US" sz="1600" noProof="1"/>
              <a:t>Design Posters for up coming School Events. </a:t>
            </a:r>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10547" y="5249167"/>
            <a:ext cx="1343924" cy="1035482"/>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7</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688177" y="1314983"/>
            <a:ext cx="5465245" cy="28167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4">
            <a:extLst>
              <a:ext uri="{FF2B5EF4-FFF2-40B4-BE49-F238E27FC236}">
                <a16:creationId xmlns:a16="http://schemas.microsoft.com/office/drawing/2014/main" id="{5DE7F035-A127-4A31-A6C5-5F7E15A251AF}"/>
              </a:ext>
            </a:extLst>
          </p:cNvPr>
          <p:cNvSpPr txBox="1">
            <a:spLocks/>
          </p:cNvSpPr>
          <p:nvPr/>
        </p:nvSpPr>
        <p:spPr>
          <a:xfrm>
            <a:off x="5688177" y="3451242"/>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0187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FINE ARTS Elective Course Descriptions </a:t>
            </a:r>
            <a:br>
              <a:rPr lang="en-US" dirty="0"/>
            </a:br>
            <a:endParaRPr lang="en-US" dirty="0"/>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542111" y="1444276"/>
            <a:ext cx="11329979" cy="4572701"/>
          </a:xfrm>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659175" y="1701935"/>
            <a:ext cx="9579847" cy="4572701"/>
          </a:xfrm>
        </p:spPr>
        <p:txBody>
          <a:bodyPr/>
          <a:lstStyle/>
          <a:p>
            <a:pPr marL="0" indent="0">
              <a:buNone/>
            </a:pPr>
            <a:r>
              <a:rPr lang="en-US" b="1" dirty="0"/>
              <a:t>Color Guard </a:t>
            </a:r>
          </a:p>
          <a:p>
            <a:pPr marL="0" indent="0">
              <a:buNone/>
            </a:pPr>
            <a:r>
              <a:rPr lang="en-US" dirty="0"/>
              <a:t>Designed for students who are interested in learning the technique behind twirling flags, rifles, sabers, or batons. </a:t>
            </a:r>
          </a:p>
          <a:p>
            <a:pPr marL="0" indent="0">
              <a:buNone/>
            </a:pPr>
            <a:r>
              <a:rPr lang="en-US" sz="1400" b="1" dirty="0"/>
              <a:t>AUDITIONS ONLY </a:t>
            </a:r>
          </a:p>
          <a:p>
            <a:pPr marL="0" indent="0">
              <a:buNone/>
            </a:pPr>
            <a:endParaRPr lang="en-US" b="1" dirty="0"/>
          </a:p>
          <a:p>
            <a:pPr marL="0" indent="0">
              <a:buNone/>
            </a:pPr>
            <a:r>
              <a:rPr lang="en-US" b="1" dirty="0"/>
              <a:t>Office Assistant  (Applications must be approved by principal)</a:t>
            </a:r>
          </a:p>
          <a:p>
            <a:pPr marL="0" indent="0">
              <a:buNone/>
            </a:pPr>
            <a:r>
              <a:rPr lang="en-US" dirty="0"/>
              <a:t>Send for students</a:t>
            </a:r>
          </a:p>
          <a:p>
            <a:pPr marL="0" indent="0">
              <a:buNone/>
            </a:pPr>
            <a:r>
              <a:rPr lang="en-US" dirty="0"/>
              <a:t>Make copies </a:t>
            </a:r>
          </a:p>
          <a:p>
            <a:pPr marL="0" indent="0">
              <a:buNone/>
            </a:pPr>
            <a:endParaRPr lang="en-US" b="1" dirty="0"/>
          </a:p>
          <a:p>
            <a:pPr marL="0" indent="0">
              <a:buNone/>
            </a:pPr>
            <a:r>
              <a:rPr lang="en-US" b="1" dirty="0"/>
              <a:t>Library Assistant (Applications must be approved by principal)</a:t>
            </a:r>
          </a:p>
          <a:p>
            <a:pPr marL="0" indent="0">
              <a:buNone/>
            </a:pPr>
            <a:r>
              <a:rPr lang="en-US" dirty="0"/>
              <a:t>Check Books Out and In </a:t>
            </a:r>
          </a:p>
          <a:p>
            <a:pPr marL="0" indent="0">
              <a:buNone/>
            </a:pPr>
            <a:r>
              <a:rPr lang="en-US" dirty="0"/>
              <a:t>Shelf Books</a:t>
            </a:r>
          </a:p>
          <a:p>
            <a:pPr marL="0" indent="0">
              <a:buNone/>
            </a:pPr>
            <a:endParaRPr lang="en-US" dirty="0"/>
          </a:p>
          <a:p>
            <a:pPr marL="0" indent="0">
              <a:buNone/>
            </a:pPr>
            <a:endParaRPr lang="en-US" b="1" noProof="1"/>
          </a:p>
          <a:p>
            <a:pPr marL="0" indent="0">
              <a:buNone/>
            </a:pPr>
            <a:endParaRPr lang="en-US" b="1"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10547" y="5249167"/>
            <a:ext cx="1343924" cy="1035482"/>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8</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688177" y="1314983"/>
            <a:ext cx="5465245" cy="28167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4">
            <a:extLst>
              <a:ext uri="{FF2B5EF4-FFF2-40B4-BE49-F238E27FC236}">
                <a16:creationId xmlns:a16="http://schemas.microsoft.com/office/drawing/2014/main" id="{5DE7F035-A127-4A31-A6C5-5F7E15A251AF}"/>
              </a:ext>
            </a:extLst>
          </p:cNvPr>
          <p:cNvSpPr txBox="1">
            <a:spLocks/>
          </p:cNvSpPr>
          <p:nvPr/>
        </p:nvSpPr>
        <p:spPr>
          <a:xfrm>
            <a:off x="5688177" y="3451242"/>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4126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Physical Education Course Descriptions</a:t>
            </a:r>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r>
              <a:rPr lang="en-US" dirty="0"/>
              <a:t>Athletics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495383" y="1640035"/>
            <a:ext cx="2291064" cy="2122100"/>
          </a:xfrm>
        </p:spPr>
        <p:txBody>
          <a:bodyPr/>
          <a:lstStyle/>
          <a:p>
            <a:pPr marL="0" indent="0">
              <a:buNone/>
            </a:pPr>
            <a:r>
              <a:rPr lang="en-US" dirty="0"/>
              <a:t>Participants will represent the school in competitive sporting events.(Volleyball, Basketball, Track, Football)  </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65104" y="5293758"/>
            <a:ext cx="1184616" cy="912737"/>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a:off x="584311" y="3316833"/>
            <a:ext cx="4254545" cy="2519523"/>
          </a:xfrm>
        </p:spPr>
        <p:txBody>
          <a:bodyPr/>
          <a:lstStyle/>
          <a:p>
            <a:r>
              <a:rPr lang="en-US" dirty="0"/>
              <a:t>Soccer</a:t>
            </a:r>
          </a:p>
          <a:p>
            <a:r>
              <a:rPr lang="en-US" b="0" dirty="0"/>
              <a:t>Students will learn soccer skills and work on conditioning. </a:t>
            </a:r>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9</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84312" y="4554583"/>
            <a:ext cx="4254545" cy="110910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 and Power Lifting </a:t>
            </a:r>
          </a:p>
          <a:p>
            <a:r>
              <a:rPr lang="en-US" b="0"/>
              <a:t>Students </a:t>
            </a:r>
            <a:r>
              <a:rPr lang="en-US" b="0" dirty="0"/>
              <a:t>will walk the track, exercise, weight room &amp; power lifting </a:t>
            </a:r>
          </a:p>
          <a:p>
            <a:endParaRPr lang="en-US" dirty="0"/>
          </a:p>
          <a:p>
            <a:endParaRPr lang="en-US" b="0" dirty="0"/>
          </a:p>
          <a:p>
            <a:r>
              <a:rPr lang="en-US" dirty="0"/>
              <a:t>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Tennis	</a:t>
            </a:r>
          </a:p>
        </p:txBody>
      </p:sp>
      <p:sp>
        <p:nvSpPr>
          <p:cNvPr id="16"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4364104" y="1108595"/>
            <a:ext cx="4254545" cy="360000"/>
          </a:xfrm>
        </p:spPr>
        <p:txBody>
          <a:bodyPr/>
          <a:lstStyle/>
          <a:p>
            <a:r>
              <a:rPr lang="en-US" dirty="0"/>
              <a:t>Outdoor Adventure </a:t>
            </a:r>
          </a:p>
        </p:txBody>
      </p:sp>
      <p:sp>
        <p:nvSpPr>
          <p:cNvPr id="3" name="Rectangle 2"/>
          <p:cNvSpPr/>
          <p:nvPr/>
        </p:nvSpPr>
        <p:spPr>
          <a:xfrm>
            <a:off x="4364104" y="1363650"/>
            <a:ext cx="2863341" cy="1477328"/>
          </a:xfrm>
          <a:prstGeom prst="rect">
            <a:avLst/>
          </a:prstGeom>
        </p:spPr>
        <p:txBody>
          <a:bodyPr wrap="square">
            <a:spAutoFit/>
          </a:bodyPr>
          <a:lstStyle/>
          <a:p>
            <a:r>
              <a:rPr lang="en-US" dirty="0"/>
              <a:t>Develop competency in outdoor education activities that provide opportunities for enjoyment and challenge. </a:t>
            </a:r>
          </a:p>
        </p:txBody>
      </p:sp>
      <p:sp>
        <p:nvSpPr>
          <p:cNvPr id="9" name="Rectangle 8"/>
          <p:cNvSpPr/>
          <p:nvPr/>
        </p:nvSpPr>
        <p:spPr>
          <a:xfrm>
            <a:off x="8911771" y="1247957"/>
            <a:ext cx="2863341" cy="1477328"/>
          </a:xfrm>
          <a:prstGeom prst="rect">
            <a:avLst/>
          </a:prstGeom>
        </p:spPr>
        <p:txBody>
          <a:bodyPr wrap="square">
            <a:spAutoFit/>
          </a:bodyPr>
          <a:lstStyle/>
          <a:p>
            <a:r>
              <a:rPr lang="en-US" dirty="0">
                <a:solidFill>
                  <a:srgbClr val="4D5156"/>
                </a:solidFill>
                <a:latin typeface="Roboto"/>
              </a:rPr>
              <a:t>Students will learn how to play a racket sport that can be played individually against a single opponent or in teams. </a:t>
            </a:r>
            <a:endParaRPr lang="en-US" dirty="0"/>
          </a:p>
        </p:txBody>
      </p:sp>
    </p:spTree>
    <p:extLst>
      <p:ext uri="{BB962C8B-B14F-4D97-AF65-F5344CB8AC3E}">
        <p14:creationId xmlns:p14="http://schemas.microsoft.com/office/powerpoint/2010/main" val="2002509345"/>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1AED34-0EA6-47AA-B839-315094397034}">
  <ds:schemaRef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613</Words>
  <Application>Microsoft Office PowerPoint</Application>
  <PresentationFormat>Widescreen</PresentationFormat>
  <Paragraphs>121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Courier New</vt:lpstr>
      <vt:lpstr>Georgia</vt:lpstr>
      <vt:lpstr>Roboto</vt:lpstr>
      <vt:lpstr>Times New Roman</vt:lpstr>
      <vt:lpstr>Office Theme</vt:lpstr>
      <vt:lpstr>7th Grade Course</vt:lpstr>
      <vt:lpstr>CORE   CLASSES </vt:lpstr>
      <vt:lpstr>Required Courses for 7th Grade </vt:lpstr>
      <vt:lpstr>Dual Language  Program  </vt:lpstr>
      <vt:lpstr>Elective   CLASSES </vt:lpstr>
      <vt:lpstr>FINE ARTS Elective Course Descriptions  </vt:lpstr>
      <vt:lpstr>FINE ARTS Elective Course Descriptions  </vt:lpstr>
      <vt:lpstr>FINE ARTS Elective Course Descriptions  </vt:lpstr>
      <vt:lpstr>Physical Education Course Descriptions</vt:lpstr>
      <vt:lpstr>Other Elective Course Descriptions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2021-03-10T17:48:04Z</dcterms:created>
  <dcterms:modified xsi:type="dcterms:W3CDTF">2023-02-23T21:29:30Z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