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56" r:id="rId3"/>
    <p:sldId id="268" r:id="rId4"/>
    <p:sldId id="285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2" r:id="rId13"/>
    <p:sldId id="265" r:id="rId14"/>
    <p:sldId id="266" r:id="rId15"/>
    <p:sldId id="286" r:id="rId16"/>
    <p:sldId id="287" r:id="rId17"/>
    <p:sldId id="289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E5044-40D8-4D38-AB36-B304CC1F79A6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4EF4E-03A1-4A50-A24D-96C55736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9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8EAC34-BD9C-4C09-883A-D2051069805B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9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DD07C3-B19A-41B5-AD19-7F53DD0AFF68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64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8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1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42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7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0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43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59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41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3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9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4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74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7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0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2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3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2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CFA4-B267-4D11-97C3-0412596EE8E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5FA1-EAF8-4B95-8092-8AC855E1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CFA4-B267-4D11-97C3-0412596EE8E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95FA1-EAF8-4B95-8092-8AC855E1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2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CFA4-B267-4D11-97C3-0412596EE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95FA1-EAF8-4B95-8092-8AC855E141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0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ites.google.com/site/mpjhpbi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554" y="293078"/>
            <a:ext cx="10808678" cy="6119444"/>
          </a:xfrm>
        </p:spPr>
        <p:txBody>
          <a:bodyPr anchor="ctr">
            <a:noAutofit/>
          </a:bodyPr>
          <a:lstStyle/>
          <a:p>
            <a:r>
              <a:rPr lang="en-US" sz="34400" dirty="0" smtClean="0">
                <a:ln w="28575">
                  <a:solidFill>
                    <a:srgbClr val="FFC000"/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PBIS</a:t>
            </a:r>
            <a:endParaRPr lang="en-US" sz="34400" dirty="0">
              <a:ln w="28575">
                <a:solidFill>
                  <a:srgbClr val="FFC000"/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02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0"/>
            <a:ext cx="963251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" y="5974002"/>
            <a:ext cx="963251" cy="88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5974003"/>
            <a:ext cx="963251" cy="883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497" y="-1"/>
            <a:ext cx="636100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752600" y="0"/>
            <a:ext cx="8610600" cy="104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EA2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  <a:cs typeface="Arial" charset="0"/>
              </a:rPr>
              <a:t>Remember!</a:t>
            </a:r>
            <a:endParaRPr lang="en-US" sz="4400" dirty="0">
              <a:solidFill>
                <a:srgbClr val="EA2D00"/>
              </a:solidFill>
              <a:latin typeface="Forte" pitchFamily="66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600" b="1" dirty="0">
                <a:solidFill>
                  <a:srgbClr val="EA2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The Tiger says, “Be Respectful! Be Responsible! Be Safe</a:t>
            </a:r>
            <a:r>
              <a:rPr lang="en-US" dirty="0">
                <a:solidFill>
                  <a:srgbClr val="EA2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! </a:t>
            </a:r>
            <a:r>
              <a:rPr lang="en-US" sz="1600" b="1" dirty="0">
                <a:solidFill>
                  <a:srgbClr val="EA2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Be Caring</a:t>
            </a:r>
            <a:r>
              <a:rPr lang="en-US" dirty="0">
                <a:solidFill>
                  <a:srgbClr val="EA2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”</a:t>
            </a:r>
          </a:p>
        </p:txBody>
      </p:sp>
      <p:graphicFrame>
        <p:nvGraphicFramePr>
          <p:cNvPr id="317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55074"/>
              </p:ext>
            </p:extLst>
          </p:nvPr>
        </p:nvGraphicFramePr>
        <p:xfrm>
          <a:off x="1" y="1026511"/>
          <a:ext cx="12191998" cy="5831489"/>
        </p:xfrm>
        <a:graphic>
          <a:graphicData uri="http://schemas.openxmlformats.org/drawingml/2006/table">
            <a:tbl>
              <a:tblPr/>
              <a:tblGrid>
                <a:gridCol w="1646767"/>
                <a:gridCol w="1405466"/>
                <a:gridCol w="1405466"/>
                <a:gridCol w="1405466"/>
                <a:gridCol w="1407584"/>
                <a:gridCol w="1405466"/>
                <a:gridCol w="1828800"/>
                <a:gridCol w="1686983"/>
              </a:tblGrid>
              <a:tr h="592053">
                <a:tc gridSpan="8"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Mt. Pleasant Jr. High PBIS Expectations Matrix</a:t>
                      </a:r>
                      <a:endParaRPr kumimoji="0" lang="en-US" alt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4612"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Classroom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Cafeteria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Bathrooms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Hallways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Buses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Library/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Computer Lab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School Grounds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8968"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Respect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-Follow directions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-Raise your hand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-Use appropriate language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-Use appropriate tone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-Keep your hands &amp; feet to yourself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-Be on time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-Have materials and be ready to work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-Follow directions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-Listen to adults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-Exhibit good table manners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-Keep food on your plate or in your mouth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-Keep food in cafeteria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-No cutting in line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-Clean up after yourself</a:t>
                      </a: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-Respect the privacy of others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-Keep the facilities clean</a:t>
                      </a: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-Keep hands &amp; feet to yourself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-Observe personal space of others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-Listen to adults in hallway 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-Use your quiet inside voice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-Go straight to your destination and be on time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-Follow directions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-Walk to your bus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-Wait patiently until your bus stops to get on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-Listen to the bus driver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-Stay seated at all times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-Use appropriate language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-Keep it clean</a:t>
                      </a: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-Follow directions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-Use your quiet inside voice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-Raise your hand to be recognized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-Follow adult directions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-Use appropriate language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-Obey all drill procedures (fire, weather, crisis)</a:t>
                      </a: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701"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Responsibility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-Employ active listening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-Participate actively 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-Do your work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-Turn homework in on time complete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-Stay in designated area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-Clean up your eating area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 Do your business &amp; leave -Flush the toilet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-Throw trash in appropriate receptacles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 Wash hands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-Don’t use it as a hang out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-Carry a valid hall pass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-Go straight to your destination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--Pick up litter</a:t>
                      </a: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-Stay seated while the bus is moving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-Keep your body and belongings inside the bus</a:t>
                      </a: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-Follow Media Center &amp; Computer Lab Rules 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-Use equipment correctly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-Access only appropriate websites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-Dispose of trash in appropriate receptacles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-Use equipment correctly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575"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Safety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-Keep your hands &amp; feet to yourself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-Wait in line for your turn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-Keep your hands &amp; feet to yourself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-Report problems,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vandalism, etc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-Walk on the right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-Keep hands &amp; feet to yourself</a:t>
                      </a: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-Enter and exit in an orderly fashion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-Stay in your seat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-Report any incidents</a:t>
                      </a: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-Enter and exit in an orderly fashion 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-Stay in your seat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-Report any incidents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67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667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667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667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66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-Use equipment correctly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-Keep hands &amp; feet to yourself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-228600" y="5454932"/>
            <a:ext cx="184714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7853">
            <a:off x="199248" y="205325"/>
            <a:ext cx="1648165" cy="164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18" y="757988"/>
            <a:ext cx="11218756" cy="932699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n>
                  <a:solidFill>
                    <a:srgbClr val="FFC000"/>
                  </a:solidFill>
                </a:ln>
                <a:latin typeface="Calisto MT" panose="02040603050505030304" pitchFamily="18" charset="0"/>
              </a:rPr>
              <a:t>How can  you be recognized?</a:t>
            </a:r>
            <a:endParaRPr lang="en-US" sz="6000" dirty="0">
              <a:ln>
                <a:solidFill>
                  <a:srgbClr val="FFC000"/>
                </a:solidFill>
              </a:ln>
              <a:latin typeface="Calisto MT" panose="02040603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122" y="1641985"/>
            <a:ext cx="11383252" cy="4680107"/>
          </a:xfrm>
        </p:spPr>
        <p:txBody>
          <a:bodyPr>
            <a:normAutofit fontScale="925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When consistent, students will be recognized for appropriate </a:t>
            </a:r>
            <a:r>
              <a:rPr lang="en-US" altLang="en-US" kern="0" dirty="0" smtClean="0">
                <a:solidFill>
                  <a:srgbClr val="000000"/>
                </a:solidFill>
                <a:latin typeface="Arial"/>
              </a:rPr>
              <a:t>behaviors 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such as</a:t>
            </a:r>
            <a:r>
              <a:rPr lang="en-US" altLang="en-US" kern="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1714500" lvl="3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Helping other students in class</a:t>
            </a:r>
          </a:p>
          <a:p>
            <a:pPr marL="1714500" lvl="3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Help pick up trash you see on the floor</a:t>
            </a:r>
          </a:p>
          <a:p>
            <a:pPr marL="1714500" lvl="3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Cleaning up messes in the cafeteria</a:t>
            </a:r>
          </a:p>
          <a:p>
            <a:pPr marL="1714500" lvl="3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Turning in (to the office) any item that you find that does not belong to you.</a:t>
            </a:r>
          </a:p>
          <a:p>
            <a:pPr marL="1714500" lvl="3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Completing work on time and being responsible for your grades.</a:t>
            </a:r>
          </a:p>
          <a:p>
            <a:pPr marL="1714500" lvl="3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Anything that may stand out as going out of their way to be good.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02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0"/>
            <a:ext cx="963251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" y="5974002"/>
            <a:ext cx="963251" cy="88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5974003"/>
            <a:ext cx="963251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28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ln>
                  <a:solidFill>
                    <a:srgbClr val="FFC000"/>
                  </a:solidFill>
                </a:ln>
                <a:latin typeface="Calisto MT" panose="02040603050505030304" pitchFamily="18" charset="0"/>
              </a:rPr>
              <a:t>Incentives</a:t>
            </a:r>
            <a:endParaRPr lang="en-US" sz="8000" dirty="0">
              <a:ln>
                <a:solidFill>
                  <a:srgbClr val="FFC000"/>
                </a:solidFill>
              </a:ln>
              <a:latin typeface="Calisto MT" panose="02040603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1512803"/>
            <a:ext cx="11362543" cy="4903198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r>
              <a:rPr lang="en-US" sz="40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Tiger </a:t>
            </a: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Tickets </a:t>
            </a:r>
            <a:r>
              <a:rPr lang="en-US" sz="40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will be used again </a:t>
            </a: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this year. </a:t>
            </a:r>
          </a:p>
          <a:p>
            <a:pPr marL="0" lvl="0" indent="0" algn="ctr">
              <a:buNone/>
            </a:pP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We will give </a:t>
            </a:r>
            <a:r>
              <a:rPr lang="en-US" sz="40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ALL of your teachers a </a:t>
            </a: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group of Tiger Tickets to begin </a:t>
            </a:r>
            <a:r>
              <a:rPr lang="en-US" sz="40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the year. If you are recognized by any teacher or staff member for something outstanding, they will turn in a ticket with your name. This ticket will then be placed in a drawing for a chance to win a prize. </a:t>
            </a:r>
          </a:p>
          <a:p>
            <a:pPr marL="0" indent="0">
              <a:buNone/>
            </a:pPr>
            <a:endParaRPr lang="en-US" sz="4000" dirty="0" smtClean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If you are a WINNER: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 You </a:t>
            </a: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will be able to choose a prize from the prize room. </a:t>
            </a:r>
          </a:p>
          <a:p>
            <a:pPr marL="0" lvl="0" indent="0">
              <a:buNone/>
            </a:pP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The teacher </a:t>
            </a:r>
            <a:r>
              <a:rPr lang="en-US" sz="40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 that nominated you, will also be a winner.</a:t>
            </a:r>
          </a:p>
          <a:p>
            <a:pPr marL="0" lvl="0" indent="0">
              <a:buNone/>
            </a:pPr>
            <a:r>
              <a:rPr lang="en-US" sz="40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 </a:t>
            </a:r>
            <a:endParaRPr lang="en-US" sz="4000" dirty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marL="457200" lvl="0" indent="-457200"/>
            <a:r>
              <a:rPr lang="en-US" sz="40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These drawings will take place on </a:t>
            </a: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F</a:t>
            </a:r>
            <a:r>
              <a:rPr lang="en-US" sz="40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ridays during the morning announcements.  </a:t>
            </a:r>
            <a:endParaRPr lang="en-US" sz="4000" dirty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marL="457200" lvl="0" indent="-457200"/>
            <a:r>
              <a:rPr lang="en-US" sz="4000" u="sng" dirty="0">
                <a:solidFill>
                  <a:prstClr val="black"/>
                </a:solidFill>
                <a:latin typeface="Calisto MT" panose="02040603050505030304" pitchFamily="18" charset="0"/>
              </a:rPr>
              <a:t>During 2</a:t>
            </a:r>
            <a:r>
              <a:rPr lang="en-US" sz="4000" u="sng" baseline="30000" dirty="0">
                <a:solidFill>
                  <a:prstClr val="black"/>
                </a:solidFill>
                <a:latin typeface="Calisto MT" panose="02040603050505030304" pitchFamily="18" charset="0"/>
              </a:rPr>
              <a:t>nd</a:t>
            </a:r>
            <a:r>
              <a:rPr lang="en-US" sz="4000" u="sng" dirty="0">
                <a:solidFill>
                  <a:prstClr val="black"/>
                </a:solidFill>
                <a:latin typeface="Calisto MT" panose="02040603050505030304" pitchFamily="18" charset="0"/>
              </a:rPr>
              <a:t> or 4</a:t>
            </a:r>
            <a:r>
              <a:rPr lang="en-US" sz="4000" u="sng" baseline="30000" dirty="0">
                <a:solidFill>
                  <a:prstClr val="black"/>
                </a:solidFill>
                <a:latin typeface="Calisto MT" panose="02040603050505030304" pitchFamily="18" charset="0"/>
              </a:rPr>
              <a:t>th</a:t>
            </a:r>
            <a:r>
              <a:rPr lang="en-US" sz="4000" u="sng" dirty="0">
                <a:solidFill>
                  <a:prstClr val="black"/>
                </a:solidFill>
                <a:latin typeface="Calisto MT" panose="02040603050505030304" pitchFamily="18" charset="0"/>
              </a:rPr>
              <a:t> period </a:t>
            </a:r>
            <a:r>
              <a:rPr lang="en-US" sz="4000" u="sng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someone will </a:t>
            </a:r>
            <a:r>
              <a:rPr lang="en-US" sz="4000" u="sng" dirty="0">
                <a:solidFill>
                  <a:prstClr val="black"/>
                </a:solidFill>
                <a:latin typeface="Calisto MT" panose="02040603050505030304" pitchFamily="18" charset="0"/>
              </a:rPr>
              <a:t>come get </a:t>
            </a:r>
            <a:r>
              <a:rPr lang="en-US" sz="4000" u="sng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you </a:t>
            </a:r>
            <a:r>
              <a:rPr lang="en-US" sz="40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and take you to the prize room to choose your prize and take </a:t>
            </a: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pictures with the staff member that “Caught </a:t>
            </a:r>
            <a:r>
              <a:rPr lang="en-US" sz="40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you </a:t>
            </a: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being good</a:t>
            </a:r>
            <a:r>
              <a:rPr lang="en-US" sz="40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”.</a:t>
            </a:r>
            <a:endParaRPr lang="en-US" sz="4000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02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0"/>
            <a:ext cx="963251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" y="5974002"/>
            <a:ext cx="963251" cy="88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5974003"/>
            <a:ext cx="963251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7586"/>
            <a:ext cx="11887200" cy="185603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FFC000"/>
                  </a:solidFill>
                </a:ln>
                <a:latin typeface="Calisto MT" panose="02040603050505030304" pitchFamily="18" charset="0"/>
              </a:rPr>
              <a:t>Here is what a Tiger Ticket looks like.</a:t>
            </a:r>
            <a:endParaRPr lang="en-US" sz="5400" dirty="0">
              <a:ln>
                <a:solidFill>
                  <a:srgbClr val="FFC000"/>
                </a:solidFill>
              </a:ln>
              <a:latin typeface="Calisto MT" panose="020406030505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02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0"/>
            <a:ext cx="963251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" y="5974002"/>
            <a:ext cx="963251" cy="88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5974003"/>
            <a:ext cx="963251" cy="883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18" y="2416350"/>
            <a:ext cx="11296728" cy="355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7" y="2230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n>
                  <a:solidFill>
                    <a:srgbClr val="FFC000"/>
                  </a:solidFill>
                </a:ln>
                <a:latin typeface="Calisto MT" panose="02040603050505030304" pitchFamily="18" charset="0"/>
              </a:rPr>
              <a:t>Prize Room</a:t>
            </a:r>
            <a:endParaRPr lang="en-US" sz="8000" dirty="0">
              <a:ln>
                <a:solidFill>
                  <a:srgbClr val="FFC000"/>
                </a:solidFill>
              </a:ln>
              <a:latin typeface="Calisto MT" panose="02040603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1425573"/>
            <a:ext cx="11362543" cy="4680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Calisto MT" panose="02040603050505030304" pitchFamily="18" charset="0"/>
              </a:rPr>
              <a:t>Last year you could choose from a variety of prizes: </a:t>
            </a:r>
            <a:r>
              <a:rPr lang="en-US" sz="4000" dirty="0">
                <a:latin typeface="Calisto MT" panose="02040603050505030304" pitchFamily="18" charset="0"/>
              </a:rPr>
              <a:t>b</a:t>
            </a:r>
            <a:r>
              <a:rPr lang="en-US" sz="4000" dirty="0" smtClean="0">
                <a:latin typeface="Calisto MT" panose="02040603050505030304" pitchFamily="18" charset="0"/>
              </a:rPr>
              <a:t>asketballs, soccer balls, movie tickets, and more…</a:t>
            </a:r>
          </a:p>
          <a:p>
            <a:pPr marL="0" indent="0">
              <a:buNone/>
            </a:pPr>
            <a:endParaRPr lang="en-US" sz="4000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alisto MT" panose="02040603050505030304" pitchFamily="18" charset="0"/>
              </a:rPr>
              <a:t>This year you will have to be “Caught being good” for your chance to visit the prize room.</a:t>
            </a:r>
          </a:p>
          <a:p>
            <a:pPr marL="0" indent="0">
              <a:buNone/>
            </a:pPr>
            <a:endParaRPr lang="en-US" sz="4000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alisto MT" panose="02040603050505030304" pitchFamily="18" charset="0"/>
              </a:rPr>
              <a:t>We </a:t>
            </a:r>
            <a:r>
              <a:rPr lang="en-US" sz="4000" dirty="0">
                <a:latin typeface="Calisto MT" panose="02040603050505030304" pitchFamily="18" charset="0"/>
              </a:rPr>
              <a:t>will be doing our best to restock our prize room for the year</a:t>
            </a:r>
            <a:r>
              <a:rPr lang="en-US" sz="4000" dirty="0" smtClean="0">
                <a:latin typeface="Calisto MT" panose="02040603050505030304" pitchFamily="18" charset="0"/>
              </a:rPr>
              <a:t>.</a:t>
            </a:r>
            <a:endParaRPr lang="en-US" sz="4000" dirty="0">
              <a:latin typeface="Calisto MT" panose="020406030505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02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0"/>
            <a:ext cx="963251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" y="5974002"/>
            <a:ext cx="963251" cy="88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5974003"/>
            <a:ext cx="963251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n>
                  <a:solidFill>
                    <a:srgbClr val="FFC000"/>
                  </a:solidFill>
                </a:ln>
                <a:latin typeface="Calisto MT" panose="02040603050505030304" pitchFamily="18" charset="0"/>
              </a:rPr>
              <a:t>Student Recognition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32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After </a:t>
            </a:r>
            <a:r>
              <a:rPr lang="en-US" sz="3200" dirty="0">
                <a:solidFill>
                  <a:prstClr val="black"/>
                </a:solidFill>
                <a:latin typeface="Calisto MT" panose="02040603050505030304" pitchFamily="18" charset="0"/>
              </a:rPr>
              <a:t>drawings, the rest of the tickets are turned into the office where our awesome principal, Kelli Glenn, takes the time to call </a:t>
            </a:r>
            <a:r>
              <a:rPr lang="en-US" sz="32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you in </a:t>
            </a:r>
            <a:r>
              <a:rPr lang="en-US" sz="3200" dirty="0">
                <a:solidFill>
                  <a:prstClr val="black"/>
                </a:solidFill>
                <a:latin typeface="Calisto MT" panose="02040603050505030304" pitchFamily="18" charset="0"/>
              </a:rPr>
              <a:t>to give </a:t>
            </a:r>
            <a:r>
              <a:rPr lang="en-US" sz="32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you your ticket </a:t>
            </a:r>
            <a:r>
              <a:rPr lang="en-US" sz="3200" dirty="0">
                <a:solidFill>
                  <a:prstClr val="black"/>
                </a:solidFill>
                <a:latin typeface="Calisto MT" panose="02040603050505030304" pitchFamily="18" charset="0"/>
              </a:rPr>
              <a:t>and </a:t>
            </a:r>
            <a:r>
              <a:rPr lang="en-US" sz="32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let you know who acknowledged your “good deed”. </a:t>
            </a:r>
          </a:p>
          <a:p>
            <a:pPr marL="0" lvl="0" indent="0" algn="ctr">
              <a:buNone/>
            </a:pPr>
            <a:endParaRPr lang="en-US" sz="3200" dirty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marL="0" lvl="0" indent="0" algn="ctr">
              <a:buNone/>
            </a:pPr>
            <a:r>
              <a:rPr lang="en-US" sz="32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For </a:t>
            </a:r>
            <a:r>
              <a:rPr lang="en-US" sz="3200" dirty="0">
                <a:solidFill>
                  <a:prstClr val="black"/>
                </a:solidFill>
                <a:latin typeface="Calisto MT" panose="02040603050505030304" pitchFamily="18" charset="0"/>
              </a:rPr>
              <a:t>our winners, we have a website where their picture along with the teacher who wrote the ticket will be displayed.  We also hope to add the pictures to our big TV screens this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242887"/>
            <a:ext cx="962025" cy="88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5786437"/>
            <a:ext cx="962025" cy="88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0" y="3424237"/>
            <a:ext cx="9620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n>
                  <a:solidFill>
                    <a:srgbClr val="FFC000"/>
                  </a:solidFill>
                </a:ln>
                <a:latin typeface="Calisto MT" panose="02040603050505030304" pitchFamily="18" charset="0"/>
              </a:rPr>
              <a:t>Website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Calisto MT" panose="02040603050505030304" pitchFamily="18" charset="0"/>
              </a:rPr>
              <a:t>For our winners, we have a website where their picture along with the teacher who wrote the ticket will be displayed.  We also hope to add the pictures to our big TV screens this year.</a:t>
            </a:r>
          </a:p>
          <a:p>
            <a:pPr marL="0" indent="0">
              <a:buNone/>
            </a:pPr>
            <a:endParaRPr lang="en-US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listo MT" panose="02040603050505030304" pitchFamily="18" charset="0"/>
              </a:rPr>
              <a:t>This website </a:t>
            </a:r>
            <a:r>
              <a:rPr lang="en-US" dirty="0">
                <a:latin typeface="Calisto MT" panose="02040603050505030304" pitchFamily="18" charset="0"/>
              </a:rPr>
              <a:t>not only posts our winners, but also lets you know who the team is, the expectation, </a:t>
            </a:r>
            <a:r>
              <a:rPr lang="en-US" dirty="0" smtClean="0">
                <a:latin typeface="Calisto MT" panose="02040603050505030304" pitchFamily="18" charset="0"/>
              </a:rPr>
              <a:t>and lesson plan.</a:t>
            </a:r>
          </a:p>
          <a:p>
            <a:pPr marL="0" indent="0">
              <a:buNone/>
            </a:pPr>
            <a:endParaRPr lang="en-US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listo MT" panose="02040603050505030304" pitchFamily="18" charset="0"/>
              </a:rPr>
              <a:t>Here </a:t>
            </a:r>
            <a:r>
              <a:rPr lang="en-US" dirty="0">
                <a:latin typeface="Calisto MT" panose="02040603050505030304" pitchFamily="18" charset="0"/>
              </a:rPr>
              <a:t>is the link</a:t>
            </a:r>
            <a:r>
              <a:rPr lang="en-US" dirty="0" smtClean="0">
                <a:latin typeface="Calisto MT" panose="02040603050505030304" pitchFamily="18" charset="0"/>
              </a:rPr>
              <a:t>:</a:t>
            </a:r>
            <a:endParaRPr lang="en-US" dirty="0">
              <a:latin typeface="Calisto MT" panose="02040603050505030304" pitchFamily="18" charset="0"/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latin typeface="Calisto MT" panose="02040603050505030304" pitchFamily="18" charset="0"/>
                <a:hlinkClick r:id="rId2"/>
              </a:rPr>
              <a:t>https</a:t>
            </a:r>
            <a:r>
              <a:rPr lang="en-US" dirty="0">
                <a:latin typeface="Calisto MT" panose="02040603050505030304" pitchFamily="18" charset="0"/>
                <a:hlinkClick r:id="rId2"/>
              </a:rPr>
              <a:t>://sites.google.com/site/mpjhpbis/</a:t>
            </a:r>
            <a:endParaRPr lang="en-US" dirty="0">
              <a:latin typeface="Calisto MT" panose="0204060305050503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485775"/>
            <a:ext cx="962025" cy="88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7" y="5386387"/>
            <a:ext cx="96202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12" y="4429123"/>
            <a:ext cx="962025" cy="885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2" y="2757487"/>
            <a:ext cx="9620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ln>
                  <a:solidFill>
                    <a:srgbClr val="FFC000"/>
                  </a:solidFill>
                </a:ln>
                <a:latin typeface="Calisto MT" panose="02040603050505030304" pitchFamily="18" charset="0"/>
              </a:rPr>
              <a:t>What is PBIS?</a:t>
            </a:r>
            <a:endParaRPr lang="en-US" sz="8000" dirty="0">
              <a:ln>
                <a:solidFill>
                  <a:srgbClr val="FFC000"/>
                </a:solidFill>
              </a:ln>
              <a:latin typeface="Calisto MT" panose="02040603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1286" y="1685384"/>
            <a:ext cx="2494547" cy="310732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listo MT" panose="02040603050505030304" pitchFamily="18" charset="0"/>
              </a:rPr>
              <a:t>P</a:t>
            </a:r>
            <a:r>
              <a:rPr lang="en-US" sz="2400" dirty="0" smtClean="0">
                <a:latin typeface="Calisto MT" panose="02040603050505030304" pitchFamily="18" charset="0"/>
              </a:rPr>
              <a:t>ositive</a:t>
            </a:r>
          </a:p>
          <a:p>
            <a:pPr marL="0" indent="0">
              <a:buNone/>
            </a:pPr>
            <a:endParaRPr lang="en-US" sz="1600" dirty="0" smtClean="0">
              <a:latin typeface="Calisto MT" panose="02040603050505030304" pitchFamily="18" charset="0"/>
            </a:endParaRPr>
          </a:p>
          <a:p>
            <a:pPr marL="0" lvl="0" indent="0">
              <a:buNone/>
            </a:pPr>
            <a:r>
              <a:rPr lang="en-US" sz="2400" b="1" dirty="0" smtClean="0">
                <a:latin typeface="Calisto MT" panose="02040603050505030304" pitchFamily="18" charset="0"/>
              </a:rPr>
              <a:t>B</a:t>
            </a:r>
            <a:r>
              <a:rPr lang="en-US" sz="2400" dirty="0" smtClean="0">
                <a:latin typeface="Calisto MT" panose="02040603050505030304" pitchFamily="18" charset="0"/>
              </a:rPr>
              <a:t>ehavior</a:t>
            </a:r>
          </a:p>
          <a:p>
            <a:pPr marL="0" lvl="0" indent="0">
              <a:buNone/>
            </a:pPr>
            <a:endParaRPr lang="en-US" sz="24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sto MT" panose="02040603050505030304" pitchFamily="18" charset="0"/>
              </a:rPr>
              <a:t>I</a:t>
            </a:r>
            <a:r>
              <a:rPr lang="en-US" sz="2400" dirty="0" smtClean="0">
                <a:latin typeface="Calisto MT" panose="02040603050505030304" pitchFamily="18" charset="0"/>
              </a:rPr>
              <a:t>ntervention</a:t>
            </a:r>
          </a:p>
          <a:p>
            <a:pPr marL="0" indent="0">
              <a:buNone/>
            </a:pPr>
            <a:endParaRPr lang="en-US" sz="2400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sto MT" panose="02040603050505030304" pitchFamily="18" charset="0"/>
              </a:rPr>
              <a:t>S</a:t>
            </a:r>
            <a:r>
              <a:rPr lang="en-US" sz="2400" dirty="0" smtClean="0">
                <a:latin typeface="Calisto MT" panose="02040603050505030304" pitchFamily="18" charset="0"/>
              </a:rPr>
              <a:t>upport</a:t>
            </a:r>
          </a:p>
          <a:p>
            <a:pPr marL="0" indent="0">
              <a:buNone/>
            </a:pPr>
            <a:endParaRPr lang="en-US" altLang="en-US" sz="4800" kern="0" dirty="0">
              <a:solidFill>
                <a:srgbClr val="000000"/>
              </a:solidFill>
              <a:latin typeface="Calisto MT" panose="0204060305050503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4000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n-US" sz="4000" dirty="0" smtClean="0">
              <a:latin typeface="Calisto MT" panose="0204060305050503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969043" y="1626803"/>
            <a:ext cx="5181600" cy="3165903"/>
          </a:xfrm>
        </p:spPr>
        <p:txBody>
          <a:bodyPr>
            <a:normAutofit/>
          </a:bodyPr>
          <a:lstStyle/>
          <a:p>
            <a:r>
              <a:rPr lang="en-US" altLang="en-US" sz="1600" kern="0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en-US" altLang="en-US" sz="1600" kern="0" dirty="0">
                <a:solidFill>
                  <a:srgbClr val="000000"/>
                </a:solidFill>
                <a:latin typeface="Arial"/>
              </a:rPr>
              <a:t>positive behavior management process to create safer and more effective schools</a:t>
            </a:r>
            <a:r>
              <a:rPr lang="en-US" altLang="en-US" sz="16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endParaRPr lang="en-US" altLang="en-US" sz="1600" kern="0" dirty="0">
              <a:solidFill>
                <a:srgbClr val="000000"/>
              </a:solidFill>
              <a:latin typeface="Arial"/>
            </a:endParaRPr>
          </a:p>
          <a:p>
            <a:r>
              <a:rPr lang="en-US" altLang="en-US" sz="1600" kern="0" dirty="0">
                <a:solidFill>
                  <a:srgbClr val="000000"/>
                </a:solidFill>
                <a:latin typeface="Arial"/>
              </a:rPr>
              <a:t>a system of clear schoolwide expectations with consequences and incentives.</a:t>
            </a:r>
          </a:p>
          <a:p>
            <a:pPr marL="0" indent="0">
              <a:buNone/>
            </a:pPr>
            <a:endParaRPr lang="en-US" altLang="en-US" sz="1600" kern="0" dirty="0">
              <a:solidFill>
                <a:srgbClr val="000000"/>
              </a:solidFill>
              <a:latin typeface="Arial"/>
            </a:endParaRPr>
          </a:p>
          <a:p>
            <a:r>
              <a:rPr lang="en-US" altLang="en-US" sz="1600" kern="0" dirty="0">
                <a:solidFill>
                  <a:srgbClr val="000000"/>
                </a:solidFill>
                <a:latin typeface="Arial"/>
              </a:rPr>
              <a:t>intervention when you need help.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1600" dirty="0" smtClean="0">
              <a:latin typeface="Calisto MT" panose="0204060305050503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1600" dirty="0">
              <a:latin typeface="Calisto MT" panose="0204060305050503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kern="0" dirty="0">
                <a:solidFill>
                  <a:srgbClr val="000000"/>
                </a:solidFill>
                <a:latin typeface="Arial"/>
              </a:rPr>
              <a:t>recognition and celebration for </a:t>
            </a:r>
            <a:r>
              <a:rPr lang="en-US" altLang="en-US" sz="1600" kern="0" dirty="0" smtClean="0">
                <a:solidFill>
                  <a:srgbClr val="000000"/>
                </a:solidFill>
                <a:latin typeface="Arial"/>
              </a:rPr>
              <a:t>students’ </a:t>
            </a:r>
            <a:r>
              <a:rPr lang="en-US" altLang="en-US" sz="1600" kern="0" dirty="0">
                <a:solidFill>
                  <a:srgbClr val="000000"/>
                </a:solidFill>
                <a:latin typeface="Arial"/>
              </a:rPr>
              <a:t>successes! </a:t>
            </a:r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02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0"/>
            <a:ext cx="963251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" y="5974002"/>
            <a:ext cx="963251" cy="88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5974003"/>
            <a:ext cx="963251" cy="8839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5162" y="5046337"/>
            <a:ext cx="938513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Calisto MT" panose="02040603050505030304" pitchFamily="18" charset="0"/>
              </a:rPr>
              <a:t>This plan was adopted by our </a:t>
            </a:r>
            <a:r>
              <a:rPr lang="en-US" sz="24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district </a:t>
            </a:r>
            <a:r>
              <a:rPr lang="en-US" sz="2400" dirty="0">
                <a:solidFill>
                  <a:prstClr val="black"/>
                </a:solidFill>
                <a:latin typeface="Calisto MT" panose="02040603050505030304" pitchFamily="18" charset="0"/>
              </a:rPr>
              <a:t>to help improve our </a:t>
            </a:r>
            <a:r>
              <a:rPr lang="en-US" sz="24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students’ </a:t>
            </a:r>
            <a:r>
              <a:rPr lang="en-US" sz="2400" dirty="0">
                <a:solidFill>
                  <a:prstClr val="black"/>
                </a:solidFill>
                <a:latin typeface="Calisto MT" panose="02040603050505030304" pitchFamily="18" charset="0"/>
              </a:rPr>
              <a:t>social, emotional, and academic success by setting up positive strategies for defining, teaching, and supporting appropriate student behaviors to create a positive school environment.</a:t>
            </a:r>
          </a:p>
        </p:txBody>
      </p:sp>
    </p:spTree>
    <p:extLst>
      <p:ext uri="{BB962C8B-B14F-4D97-AF65-F5344CB8AC3E}">
        <p14:creationId xmlns:p14="http://schemas.microsoft.com/office/powerpoint/2010/main" val="8368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3653" y="457200"/>
            <a:ext cx="8265695" cy="109753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dirty="0" smtClean="0">
                <a:ln>
                  <a:solidFill>
                    <a:srgbClr val="FFC000"/>
                  </a:solidFill>
                </a:ln>
                <a:latin typeface="Calisto MT" panose="02040603050505030304" pitchFamily="18" charset="0"/>
              </a:rPr>
              <a:t>What does PBIS do for you?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97242"/>
            <a:ext cx="10972800" cy="2971801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dirty="0" smtClean="0"/>
              <a:t>Students are recognized and praised for positive behaviors.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dirty="0" smtClean="0"/>
              <a:t>gifts, opportunities to participate in special events, etc...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dirty="0" smtClean="0"/>
              <a:t>Students receive interventions to help them refocus their unsuccessful behaviors.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dirty="0" smtClean="0"/>
              <a:t>teacher-student conference, parent contact, reflections, parent conference, administrative referral.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771" y="160335"/>
            <a:ext cx="2111432" cy="1624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61" y="160335"/>
            <a:ext cx="2441659" cy="1624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702" y="5005339"/>
            <a:ext cx="6467302" cy="17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701" y="324853"/>
            <a:ext cx="6317673" cy="129826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n>
                  <a:solidFill>
                    <a:srgbClr val="FFC000"/>
                  </a:solidFill>
                </a:ln>
                <a:latin typeface="Calisto MT" panose="02040603050505030304" pitchFamily="18" charset="0"/>
              </a:rPr>
              <a:t>How does PBIS work?</a:t>
            </a:r>
            <a:endParaRPr lang="en-US" sz="4800" dirty="0">
              <a:ln>
                <a:solidFill>
                  <a:srgbClr val="FFC000"/>
                </a:solidFill>
              </a:ln>
              <a:latin typeface="Calisto MT" panose="0204060305050503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82053" y="1849687"/>
            <a:ext cx="10756231" cy="4454859"/>
          </a:xfrm>
        </p:spPr>
        <p:txBody>
          <a:bodyPr>
            <a:normAutofit fontScale="92500"/>
          </a:bodyPr>
          <a:lstStyle/>
          <a:p>
            <a:pPr lvl="0"/>
            <a:r>
              <a:rPr lang="en-US" altLang="en-US" dirty="0">
                <a:solidFill>
                  <a:prstClr val="black"/>
                </a:solidFill>
              </a:rPr>
              <a:t>All students follow the same set of rules and expectations throughout all areas in the building</a:t>
            </a:r>
            <a:r>
              <a:rPr lang="en-US" altLang="en-US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altLang="en-US" dirty="0">
              <a:solidFill>
                <a:prstClr val="black"/>
              </a:solidFill>
            </a:endParaRPr>
          </a:p>
          <a:p>
            <a:pPr lvl="0"/>
            <a:r>
              <a:rPr lang="en-US" altLang="en-US" dirty="0">
                <a:solidFill>
                  <a:prstClr val="black"/>
                </a:solidFill>
              </a:rPr>
              <a:t>These rules and expectations are displayed on posters in every hallway and classroom. </a:t>
            </a:r>
            <a:endParaRPr lang="en-US" altLang="en-US" dirty="0" smtClean="0">
              <a:solidFill>
                <a:prstClr val="black"/>
              </a:solidFill>
            </a:endParaRPr>
          </a:p>
          <a:p>
            <a:pPr lvl="0"/>
            <a:endParaRPr lang="en-US" altLang="en-US" dirty="0">
              <a:solidFill>
                <a:prstClr val="black"/>
              </a:solidFill>
            </a:endParaRPr>
          </a:p>
          <a:p>
            <a:pPr lvl="0"/>
            <a:r>
              <a:rPr lang="en-US" altLang="en-US" dirty="0">
                <a:solidFill>
                  <a:prstClr val="black"/>
                </a:solidFill>
              </a:rPr>
              <a:t>When students follow the rules and expectations, they are recognized. </a:t>
            </a:r>
          </a:p>
          <a:p>
            <a:pPr lvl="0"/>
            <a:endParaRPr lang="en-US" altLang="en-US" dirty="0">
              <a:solidFill>
                <a:prstClr val="black"/>
              </a:solidFill>
            </a:endParaRPr>
          </a:p>
          <a:p>
            <a:pPr lvl="4"/>
            <a:r>
              <a:rPr lang="en-US" altLang="en-US" sz="2800" dirty="0">
                <a:solidFill>
                  <a:prstClr val="black"/>
                </a:solidFill>
              </a:rPr>
              <a:t>When students do not follow the rules, there are </a:t>
            </a:r>
            <a:r>
              <a:rPr lang="en-US" altLang="en-US" sz="2800" dirty="0" smtClean="0">
                <a:solidFill>
                  <a:prstClr val="black"/>
                </a:solidFill>
              </a:rPr>
              <a:t>	planned </a:t>
            </a:r>
            <a:r>
              <a:rPr lang="en-US" altLang="en-US" sz="2800" dirty="0">
                <a:solidFill>
                  <a:prstClr val="black"/>
                </a:solidFill>
              </a:rPr>
              <a:t>consequences </a:t>
            </a:r>
            <a:r>
              <a:rPr lang="en-US" altLang="en-US" sz="2800" dirty="0" smtClean="0">
                <a:solidFill>
                  <a:prstClr val="black"/>
                </a:solidFill>
              </a:rPr>
              <a:t>to </a:t>
            </a:r>
            <a:r>
              <a:rPr lang="en-US" altLang="en-US" sz="2800" dirty="0">
                <a:solidFill>
                  <a:prstClr val="black"/>
                </a:solidFill>
              </a:rPr>
              <a:t>help them get back on track.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8" y="84860"/>
            <a:ext cx="2657303" cy="1710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374" y="84861"/>
            <a:ext cx="2912225" cy="1710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5005339"/>
            <a:ext cx="2008131" cy="1750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8648" y="5005339"/>
            <a:ext cx="2080952" cy="17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02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0"/>
            <a:ext cx="963251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" y="5974002"/>
            <a:ext cx="963251" cy="88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5974003"/>
            <a:ext cx="963251" cy="883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480" y="204076"/>
            <a:ext cx="4602374" cy="65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02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0"/>
            <a:ext cx="963251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" y="5974002"/>
            <a:ext cx="963251" cy="88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5974003"/>
            <a:ext cx="963251" cy="883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514" y="95021"/>
            <a:ext cx="5729991" cy="67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02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0"/>
            <a:ext cx="963251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" y="5974002"/>
            <a:ext cx="963251" cy="88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5974003"/>
            <a:ext cx="963251" cy="883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679" y="134911"/>
            <a:ext cx="5738824" cy="659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02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0"/>
            <a:ext cx="963251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" y="5974002"/>
            <a:ext cx="963251" cy="88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5974003"/>
            <a:ext cx="963251" cy="883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497" y="149901"/>
            <a:ext cx="6361006" cy="67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02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0"/>
            <a:ext cx="963251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" y="5974002"/>
            <a:ext cx="963251" cy="88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5974003"/>
            <a:ext cx="963251" cy="883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467" y="104931"/>
            <a:ext cx="6361006" cy="67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1098</Words>
  <Application>Microsoft Office PowerPoint</Application>
  <PresentationFormat>Widescreen</PresentationFormat>
  <Paragraphs>155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Calisto MT</vt:lpstr>
      <vt:lpstr>Forte</vt:lpstr>
      <vt:lpstr>Times New Roman</vt:lpstr>
      <vt:lpstr>Verdana</vt:lpstr>
      <vt:lpstr>Wingdings</vt:lpstr>
      <vt:lpstr>Office Theme</vt:lpstr>
      <vt:lpstr>1_Office Theme</vt:lpstr>
      <vt:lpstr>PBIS</vt:lpstr>
      <vt:lpstr>What is PBIS?</vt:lpstr>
      <vt:lpstr>What does PBIS do for you?</vt:lpstr>
      <vt:lpstr>How does PBIS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 you be recognized?</vt:lpstr>
      <vt:lpstr>Incentives</vt:lpstr>
      <vt:lpstr>Here is what a Tiger Ticket looks like.</vt:lpstr>
      <vt:lpstr>Prize Room</vt:lpstr>
      <vt:lpstr>Student Recognition</vt:lpstr>
      <vt:lpstr>Website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</dc:title>
  <dc:creator>Crystalla Anderson</dc:creator>
  <cp:lastModifiedBy>Courtney Marshall</cp:lastModifiedBy>
  <cp:revision>44</cp:revision>
  <dcterms:created xsi:type="dcterms:W3CDTF">2016-09-28T03:12:23Z</dcterms:created>
  <dcterms:modified xsi:type="dcterms:W3CDTF">2018-02-08T21:51:30Z</dcterms:modified>
</cp:coreProperties>
</file>